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7"/>
  </p:notesMasterIdLst>
  <p:sldIdLst>
    <p:sldId id="256" r:id="rId2"/>
    <p:sldId id="390" r:id="rId3"/>
    <p:sldId id="431" r:id="rId4"/>
    <p:sldId id="416" r:id="rId5"/>
    <p:sldId id="415" r:id="rId6"/>
    <p:sldId id="414" r:id="rId7"/>
    <p:sldId id="391" r:id="rId8"/>
    <p:sldId id="392" r:id="rId9"/>
    <p:sldId id="425" r:id="rId10"/>
    <p:sldId id="428" r:id="rId11"/>
    <p:sldId id="429" r:id="rId12"/>
    <p:sldId id="430" r:id="rId13"/>
    <p:sldId id="427" r:id="rId14"/>
    <p:sldId id="420" r:id="rId15"/>
    <p:sldId id="393" r:id="rId16"/>
    <p:sldId id="394" r:id="rId17"/>
    <p:sldId id="395" r:id="rId18"/>
    <p:sldId id="432" r:id="rId19"/>
    <p:sldId id="433" r:id="rId20"/>
    <p:sldId id="434" r:id="rId21"/>
    <p:sldId id="435" r:id="rId22"/>
    <p:sldId id="436" r:id="rId23"/>
    <p:sldId id="397" r:id="rId24"/>
    <p:sldId id="440" r:id="rId25"/>
    <p:sldId id="438" r:id="rId26"/>
    <p:sldId id="554" r:id="rId27"/>
    <p:sldId id="627" r:id="rId28"/>
    <p:sldId id="684" r:id="rId29"/>
    <p:sldId id="628" r:id="rId30"/>
    <p:sldId id="629" r:id="rId31"/>
    <p:sldId id="630" r:id="rId32"/>
    <p:sldId id="631" r:id="rId33"/>
    <p:sldId id="632" r:id="rId34"/>
    <p:sldId id="633" r:id="rId35"/>
    <p:sldId id="556" r:id="rId36"/>
    <p:sldId id="689" r:id="rId37"/>
    <p:sldId id="557" r:id="rId38"/>
    <p:sldId id="558" r:id="rId39"/>
    <p:sldId id="690" r:id="rId40"/>
    <p:sldId id="399" r:id="rId41"/>
    <p:sldId id="400" r:id="rId42"/>
    <p:sldId id="401" r:id="rId43"/>
    <p:sldId id="402" r:id="rId44"/>
    <p:sldId id="403" r:id="rId45"/>
    <p:sldId id="441" r:id="rId46"/>
    <p:sldId id="405" r:id="rId47"/>
    <p:sldId id="442" r:id="rId48"/>
    <p:sldId id="443" r:id="rId49"/>
    <p:sldId id="444" r:id="rId50"/>
    <p:sldId id="404" r:id="rId51"/>
    <p:sldId id="406" r:id="rId52"/>
    <p:sldId id="445" r:id="rId53"/>
    <p:sldId id="446" r:id="rId54"/>
    <p:sldId id="407" r:id="rId55"/>
    <p:sldId id="408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0342FB-C3F6-47C8-9549-B5094F4DB12D}">
          <p14:sldIdLst>
            <p14:sldId id="256"/>
          </p14:sldIdLst>
        </p14:section>
        <p14:section name="Motivation" id="{EC07DD81-CB05-4BB9-B37D-C8CCE3754F5C}">
          <p14:sldIdLst>
            <p14:sldId id="390"/>
            <p14:sldId id="431"/>
            <p14:sldId id="416"/>
            <p14:sldId id="415"/>
            <p14:sldId id="414"/>
            <p14:sldId id="391"/>
            <p14:sldId id="392"/>
            <p14:sldId id="425"/>
            <p14:sldId id="428"/>
            <p14:sldId id="429"/>
            <p14:sldId id="430"/>
            <p14:sldId id="427"/>
            <p14:sldId id="420"/>
            <p14:sldId id="393"/>
            <p14:sldId id="394"/>
          </p14:sldIdLst>
        </p14:section>
        <p14:section name="Approach" id="{22210772-89CF-4E8B-93FD-B43DAA78F883}">
          <p14:sldIdLst>
            <p14:sldId id="395"/>
            <p14:sldId id="432"/>
            <p14:sldId id="433"/>
            <p14:sldId id="434"/>
            <p14:sldId id="435"/>
            <p14:sldId id="436"/>
            <p14:sldId id="397"/>
            <p14:sldId id="440"/>
            <p14:sldId id="438"/>
            <p14:sldId id="554"/>
            <p14:sldId id="627"/>
            <p14:sldId id="684"/>
            <p14:sldId id="628"/>
            <p14:sldId id="629"/>
            <p14:sldId id="630"/>
            <p14:sldId id="631"/>
            <p14:sldId id="632"/>
            <p14:sldId id="633"/>
            <p14:sldId id="556"/>
            <p14:sldId id="689"/>
            <p14:sldId id="557"/>
            <p14:sldId id="558"/>
            <p14:sldId id="690"/>
          </p14:sldIdLst>
        </p14:section>
        <p14:section name="Evaluation" id="{D4B1147C-4FB5-48F7-BB0F-3EBABF30AB47}">
          <p14:sldIdLst>
            <p14:sldId id="399"/>
            <p14:sldId id="400"/>
            <p14:sldId id="401"/>
            <p14:sldId id="402"/>
            <p14:sldId id="403"/>
            <p14:sldId id="441"/>
            <p14:sldId id="405"/>
            <p14:sldId id="442"/>
            <p14:sldId id="443"/>
            <p14:sldId id="444"/>
            <p14:sldId id="404"/>
            <p14:sldId id="406"/>
            <p14:sldId id="445"/>
            <p14:sldId id="446"/>
            <p14:sldId id="407"/>
            <p14:sldId id="40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9" autoAdjust="0"/>
    <p:restoredTop sz="84658" autoAdjust="0"/>
  </p:normalViewPr>
  <p:slideViewPr>
    <p:cSldViewPr snapToGrid="0">
      <p:cViewPr>
        <p:scale>
          <a:sx n="86" d="100"/>
          <a:sy n="86" d="100"/>
        </p:scale>
        <p:origin x="1240" y="-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Patterns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725-6149-A318-B20A9BFBBE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725-6149-A318-B20A9BFBBE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725-6149-A318-B20A9BFBBE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725-6149-A318-B20A9BFBBE8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Adaptive</c:v>
                </c:pt>
                <c:pt idx="1">
                  <c:v>Perfective</c:v>
                </c:pt>
                <c:pt idx="2">
                  <c:v>Corrective</c:v>
                </c:pt>
                <c:pt idx="3">
                  <c:v>Preventive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20</c:v>
                </c:pt>
                <c:pt idx="2">
                  <c:v>35</c:v>
                </c:pt>
                <c:pt idx="3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B9-C141-85A9-E93B3B8EE6E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39A8D-A2B6-45E5-BC59-CC674C759243}" type="datetimeFigureOut">
              <a:rPr lang="en-US" smtClean="0"/>
              <a:t>5/19/19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2008C-91E3-4B37-A00E-33FD942C0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54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guyenhoan.github.io/CPatMiner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5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Considering to use the same example as in the observations</a:t>
            </a:r>
          </a:p>
          <a:p>
            <a:r>
              <a:rPr lang="en-US" dirty="0"/>
              <a:t>Why…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69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Considering to use the same example as in the observations</a:t>
            </a:r>
          </a:p>
          <a:p>
            <a:r>
              <a:rPr lang="en-US" dirty="0"/>
              <a:t>Why…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3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98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71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3F6C1-B3CC-4332-AD2D-CBF27536945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30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3F6C1-B3CC-4332-AD2D-CBF27536945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26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3F6C1-B3CC-4332-AD2D-CBF27536945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3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98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https://nguyenhoan.github.io/CPatMiner</a:t>
            </a:r>
            <a:r>
              <a:rPr lang="en-US" dirty="0"/>
              <a:t> for more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26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61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19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65% of the cases that BASE incorrectly detected as patterns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59% of the cases, BASE groups the atomic syntactic changes that have no relation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64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cannot relate the addition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closeQuietly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(statement) on line 12 with the statement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statement.executeQuery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on line 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form a meaningful pattern of closing resources used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26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aimed to study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commonality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temporal distribution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change patterns.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posit that the change patterns performed on different projects and by different programmers have different degrees of commonality and temporal distribution.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54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48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trend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60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6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10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85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62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Un-related semantic changes could not be sufficiently distinguished by syntactic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1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19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Considering to use the same example as in the observations</a:t>
            </a:r>
          </a:p>
          <a:p>
            <a:r>
              <a:rPr lang="en-US" dirty="0"/>
              <a:t>Why…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47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699C-3B06-48A1-B876-19AB8AA03DAF}" type="datetime1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9822-95F0-459F-9164-54966510DAB6}" type="datetime1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09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8132A-718C-4FFF-BB59-3F93D7C8D333}" type="datetime1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1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D8ED1-13B6-41A1-90C4-603B9198B92B}" type="datetime1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15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A7CDB-56C5-4DBE-B9FA-43C633D797BD}" type="datetime1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43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C93E-6016-4683-9C70-6A2626896A48}" type="datetime1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5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1166-80F7-4535-839F-BA591B2E8912}" type="datetime1">
              <a:rPr lang="en-US" smtClean="0"/>
              <a:t>5/19/19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8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82EC-3176-4641-B157-92E05009F225}" type="datetime1">
              <a:rPr lang="en-US" smtClean="0"/>
              <a:t>5/19/19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1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4F06-3E7D-4892-BD1D-4F169D0CDF7C}" type="datetime1">
              <a:rPr lang="en-US" smtClean="0"/>
              <a:t>5/19/19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22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5AD2-B76C-4C6D-83F1-3281C35E632B}" type="datetime1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01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69B48-471F-4FD0-8AA9-3D243C1746CB}" type="datetime1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4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AA18C-2E1B-4568-BE45-34AFB6A77453}" type="datetime1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2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3104"/>
            <a:ext cx="12191999" cy="1567367"/>
          </a:xfrm>
        </p:spPr>
        <p:txBody>
          <a:bodyPr>
            <a:noAutofit/>
          </a:bodyPr>
          <a:lstStyle/>
          <a:p>
            <a:r>
              <a:rPr lang="en-US" sz="4400" b="1" dirty="0">
                <a:cs typeface="Arial" panose="020B0604020202020204" pitchFamily="34" charset="0"/>
              </a:rPr>
              <a:t>Graph-based Mining of In-the-Wild, Fine-grained, Semantic Code Change Patterns</a:t>
            </a:r>
          </a:p>
        </p:txBody>
      </p:sp>
    </p:spTree>
    <p:extLst>
      <p:ext uri="{BB962C8B-B14F-4D97-AF65-F5344CB8AC3E}">
        <p14:creationId xmlns:p14="http://schemas.microsoft.com/office/powerpoint/2010/main" val="3468759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Syntactically un-changed program elements could carry the semantic context of change</a:t>
            </a:r>
          </a:p>
          <a:p>
            <a:r>
              <a:rPr lang="en-US" dirty="0"/>
              <a:t>Elements of a semantic change could be non-contiguous in source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File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(f);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08CB3B-F3B8-554E-8241-BD3C7F0E29B4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 File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689D7A-662C-E646-B5C5-D54734D6816D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927779F-5FEC-534F-9DCB-60527CCE53AA}"/>
              </a:ext>
            </a:extLst>
          </p:cNvPr>
          <p:cNvSpPr/>
          <p:nvPr/>
        </p:nvSpPr>
        <p:spPr>
          <a:xfrm>
            <a:off x="954578" y="5321507"/>
            <a:ext cx="4996056" cy="59960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86F05C-B80A-2740-A491-93CB38A6E920}"/>
              </a:ext>
            </a:extLst>
          </p:cNvPr>
          <p:cNvSpPr/>
          <p:nvPr/>
        </p:nvSpPr>
        <p:spPr>
          <a:xfrm>
            <a:off x="6243859" y="5318751"/>
            <a:ext cx="4996056" cy="59960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575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12446"/>
          </a:xfrm>
        </p:spPr>
        <p:txBody>
          <a:bodyPr>
            <a:normAutofit/>
          </a:bodyPr>
          <a:lstStyle/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896388" y="4962600"/>
            <a:ext cx="10112638" cy="1253741"/>
            <a:chOff x="1192539" y="5073762"/>
            <a:chExt cx="10161261" cy="1650500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1192539" y="5073762"/>
              <a:ext cx="5082814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 kern="10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  sub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.substring(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) 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532419" y="5093389"/>
              <a:ext cx="4821381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 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(start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3+  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  sub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.substring(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) ; </a:t>
              </a:r>
              <a:endPara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5EAA21-0B68-4348-842F-C3D9D16081BB}"/>
              </a:ext>
            </a:extLst>
          </p:cNvPr>
          <p:cNvGrpSpPr/>
          <p:nvPr/>
        </p:nvGrpSpPr>
        <p:grpSpPr>
          <a:xfrm>
            <a:off x="896388" y="2751872"/>
            <a:ext cx="10399223" cy="1983802"/>
            <a:chOff x="954578" y="4652900"/>
            <a:chExt cx="10399223" cy="2071362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79103E9D-1D24-6A41-A60A-FEA5EAE42CB9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7CCE20-DF8E-2941-8F5D-66FEE071CFCB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C986D8A9-74FA-AB45-A0A4-096C3931DFF0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6EBB74-94FF-194C-AB16-6B09D29D2EF6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2F5856-5CE4-E74D-B2CB-95CA0C4B7AEA}"/>
              </a:ext>
            </a:extLst>
          </p:cNvPr>
          <p:cNvGrpSpPr/>
          <p:nvPr/>
        </p:nvGrpSpPr>
        <p:grpSpPr>
          <a:xfrm>
            <a:off x="6191702" y="3124390"/>
            <a:ext cx="4564782" cy="2855018"/>
            <a:chOff x="6191702" y="3124390"/>
            <a:chExt cx="4564782" cy="28550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1F8F9B-DEBF-4940-8749-E1E7797EFAD7}"/>
                </a:ext>
              </a:extLst>
            </p:cNvPr>
            <p:cNvSpPr/>
            <p:nvPr/>
          </p:nvSpPr>
          <p:spPr>
            <a:xfrm>
              <a:off x="6217626" y="5259881"/>
              <a:ext cx="4538858" cy="719527"/>
            </a:xfrm>
            <a:prstGeom prst="rect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9A87858-AB00-2942-BB19-AAD3C97745C5}"/>
                </a:ext>
              </a:extLst>
            </p:cNvPr>
            <p:cNvSpPr/>
            <p:nvPr/>
          </p:nvSpPr>
          <p:spPr>
            <a:xfrm>
              <a:off x="6191702" y="3124390"/>
              <a:ext cx="4538858" cy="668147"/>
            </a:xfrm>
            <a:prstGeom prst="rect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2F8F32-1B99-6543-B79A-243C654A9BEA}"/>
              </a:ext>
            </a:extLst>
          </p:cNvPr>
          <p:cNvGrpSpPr/>
          <p:nvPr/>
        </p:nvGrpSpPr>
        <p:grpSpPr>
          <a:xfrm>
            <a:off x="6648658" y="3038286"/>
            <a:ext cx="2619654" cy="2637033"/>
            <a:chOff x="6648658" y="3038286"/>
            <a:chExt cx="2619654" cy="263703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422DAB8-6152-0D43-8625-D876B2596DBC}"/>
                </a:ext>
              </a:extLst>
            </p:cNvPr>
            <p:cNvSpPr/>
            <p:nvPr/>
          </p:nvSpPr>
          <p:spPr>
            <a:xfrm>
              <a:off x="8085215" y="4008151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69755AB-DBA4-8744-B6DE-41A835F40943}"/>
                </a:ext>
              </a:extLst>
            </p:cNvPr>
            <p:cNvSpPr/>
            <p:nvPr/>
          </p:nvSpPr>
          <p:spPr>
            <a:xfrm>
              <a:off x="6648658" y="3038286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399CAC-5470-7043-A661-8993058A7E11}"/>
                </a:ext>
              </a:extLst>
            </p:cNvPr>
            <p:cNvSpPr/>
            <p:nvPr/>
          </p:nvSpPr>
          <p:spPr>
            <a:xfrm>
              <a:off x="8219001" y="4828877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CA2DF23-3402-4C46-ACE9-8D107BA7870E}"/>
                </a:ext>
              </a:extLst>
            </p:cNvPr>
            <p:cNvSpPr/>
            <p:nvPr/>
          </p:nvSpPr>
          <p:spPr>
            <a:xfrm>
              <a:off x="6690203" y="5149852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B0B2E0B-DDC2-2B42-9516-1FC89EE46F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4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Syntactically un-changed program elements could carry the semantic context of change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Elements of a semantic change could be non-contiguous in source code</a:t>
            </a:r>
          </a:p>
        </p:txBody>
      </p:sp>
    </p:spTree>
    <p:extLst>
      <p:ext uri="{BB962C8B-B14F-4D97-AF65-F5344CB8AC3E}">
        <p14:creationId xmlns:p14="http://schemas.microsoft.com/office/powerpoint/2010/main" val="354794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12446"/>
          </a:xfrm>
        </p:spPr>
        <p:txBody>
          <a:bodyPr>
            <a:normAutofit/>
          </a:bodyPr>
          <a:lstStyle/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896388" y="5097510"/>
            <a:ext cx="10112638" cy="1253741"/>
            <a:chOff x="1192539" y="5073762"/>
            <a:chExt cx="10161261" cy="1650500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1192539" y="5073762"/>
              <a:ext cx="5082814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i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532419" y="5093389"/>
              <a:ext cx="4821381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(mode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  <a:endPara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D1F8F9B-DEBF-4940-8749-E1E7797EFAD7}"/>
              </a:ext>
            </a:extLst>
          </p:cNvPr>
          <p:cNvSpPr/>
          <p:nvPr/>
        </p:nvSpPr>
        <p:spPr>
          <a:xfrm>
            <a:off x="6210716" y="5034537"/>
            <a:ext cx="4538858" cy="71952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5EAA21-0B68-4348-842F-C3D9D16081BB}"/>
              </a:ext>
            </a:extLst>
          </p:cNvPr>
          <p:cNvGrpSpPr/>
          <p:nvPr/>
        </p:nvGrpSpPr>
        <p:grpSpPr>
          <a:xfrm>
            <a:off x="896388" y="2751872"/>
            <a:ext cx="10399223" cy="1983802"/>
            <a:chOff x="954578" y="4652900"/>
            <a:chExt cx="10399223" cy="2071362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79103E9D-1D24-6A41-A60A-FEA5EAE42CB9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7CCE20-DF8E-2941-8F5D-66FEE071CFCB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C986D8A9-74FA-AB45-A0A4-096C3931DFF0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6EBB74-94FF-194C-AB16-6B09D29D2EF6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9A87858-AB00-2942-BB19-AAD3C97745C5}"/>
              </a:ext>
            </a:extLst>
          </p:cNvPr>
          <p:cNvSpPr/>
          <p:nvPr/>
        </p:nvSpPr>
        <p:spPr>
          <a:xfrm>
            <a:off x="6191702" y="3124390"/>
            <a:ext cx="4538858" cy="66814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C19EA3-B104-EE41-AC04-4C0E8B63AEAC}"/>
              </a:ext>
            </a:extLst>
          </p:cNvPr>
          <p:cNvGrpSpPr/>
          <p:nvPr/>
        </p:nvGrpSpPr>
        <p:grpSpPr>
          <a:xfrm>
            <a:off x="6610663" y="3031820"/>
            <a:ext cx="2657649" cy="3157010"/>
            <a:chOff x="6610663" y="3031820"/>
            <a:chExt cx="2657649" cy="315701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DC0AF6-BB4D-BD43-B1A2-CB85A2F28441}"/>
                </a:ext>
              </a:extLst>
            </p:cNvPr>
            <p:cNvSpPr/>
            <p:nvPr/>
          </p:nvSpPr>
          <p:spPr>
            <a:xfrm>
              <a:off x="6610663" y="3031820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4F1D4A-84E6-F849-BC9C-849357348DCE}"/>
                </a:ext>
              </a:extLst>
            </p:cNvPr>
            <p:cNvSpPr/>
            <p:nvPr/>
          </p:nvSpPr>
          <p:spPr>
            <a:xfrm>
              <a:off x="8219001" y="5663363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A965B87-1DCD-B443-ABF9-14B7BB681E22}"/>
                </a:ext>
              </a:extLst>
            </p:cNvPr>
            <p:cNvSpPr/>
            <p:nvPr/>
          </p:nvSpPr>
          <p:spPr>
            <a:xfrm>
              <a:off x="6760565" y="5055513"/>
              <a:ext cx="974360" cy="376745"/>
            </a:xfrm>
            <a:prstGeom prst="roundRect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E55F063-3418-B54A-A831-1BECE249D0D6}"/>
                </a:ext>
              </a:extLst>
            </p:cNvPr>
            <p:cNvSpPr/>
            <p:nvPr/>
          </p:nvSpPr>
          <p:spPr>
            <a:xfrm>
              <a:off x="8219001" y="4039348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94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Syntactically un-changed program elements could carry the semantic context of change</a:t>
            </a:r>
          </a:p>
          <a:p>
            <a:r>
              <a:rPr lang="en-US" dirty="0"/>
              <a:t>Elements of a semantic change could be non-contiguous in source code</a:t>
            </a:r>
          </a:p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26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Syntactically un-changed program elements could carry the semantic context of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2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7A035-3A15-F346-97A7-012EA0CE5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Elements of a semantic change could be non-contiguous in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25BA2-A086-6E47-929F-D2DFEB97F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CB218-F64E-0948-ACA9-75EC6958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87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6956-DD4A-884B-8E40-B1FA8BE2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Different semantic changes could have the same syntactic change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E7453-FDDD-EA4B-9013-4424A7DA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Un-related semantic changes could not be sufficiently distinguished by syntactic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55840-E9C2-FC4B-966F-912AD436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7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FC248-AD5D-3F4A-90C2-598F887F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small" dirty="0"/>
              <a:t>CPatMiner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6DA13-9974-3945-97B4-FA89509DE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16969"/>
            <a:ext cx="10515600" cy="1559993"/>
          </a:xfrm>
        </p:spPr>
        <p:txBody>
          <a:bodyPr>
            <a:normAutofit/>
          </a:bodyPr>
          <a:lstStyle/>
          <a:p>
            <a:pPr fontAlgn="base"/>
            <a:r>
              <a:rPr lang="en-US" dirty="0">
                <a:latin typeface="+mj-lt"/>
              </a:rPr>
              <a:t>Uses</a:t>
            </a:r>
            <a:r>
              <a:rPr lang="en-US" dirty="0"/>
              <a:t> program dependence graph </a:t>
            </a:r>
            <a:r>
              <a:rPr lang="en-US" dirty="0">
                <a:latin typeface="+mj-lt"/>
              </a:rPr>
              <a:t>to capture </a:t>
            </a:r>
            <a:r>
              <a:rPr lang="en-US" dirty="0"/>
              <a:t>dependencies </a:t>
            </a:r>
            <a:r>
              <a:rPr lang="en-US" dirty="0">
                <a:latin typeface="+mj-lt"/>
              </a:rPr>
              <a:t>between</a:t>
            </a:r>
            <a:r>
              <a:rPr lang="en-US" dirty="0"/>
              <a:t> program elements involved in atomic changes, </a:t>
            </a:r>
            <a:r>
              <a:rPr lang="en-US" dirty="0">
                <a:latin typeface="+mj-lt"/>
              </a:rPr>
              <a:t>and</a:t>
            </a:r>
          </a:p>
          <a:p>
            <a:pPr fontAlgn="base"/>
            <a:r>
              <a:rPr lang="en-US" dirty="0">
                <a:latin typeface="+mj-lt"/>
              </a:rPr>
              <a:t>Infers</a:t>
            </a:r>
            <a:r>
              <a:rPr lang="en-US" dirty="0"/>
              <a:t> semantic change patterns </a:t>
            </a:r>
            <a:r>
              <a:rPr lang="en-US" dirty="0">
                <a:latin typeface="+mj-lt"/>
              </a:rPr>
              <a:t>using</a:t>
            </a:r>
            <a:r>
              <a:rPr lang="en-US" dirty="0"/>
              <a:t> frequent sub-graph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F57A0-9FC4-0143-9700-582EAE46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17</a:t>
            </a:fld>
            <a:endParaRPr lang="en-US"/>
          </a:p>
        </p:txBody>
      </p:sp>
      <p:pic>
        <p:nvPicPr>
          <p:cNvPr id="5" name="pasted-image.png">
            <a:extLst>
              <a:ext uri="{FF2B5EF4-FFF2-40B4-BE49-F238E27FC236}">
                <a16:creationId xmlns:a16="http://schemas.microsoft.com/office/drawing/2014/main" id="{E8E85DD1-3BC9-7440-8B33-B853AAE9B1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65557" y="2099640"/>
            <a:ext cx="2460886" cy="18887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21829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18</a:t>
            </a:fld>
            <a:endParaRPr lang="en-US" dirty="0"/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edge 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799100" y="2986886"/>
                  <a:ext cx="1306626" cy="1448187"/>
                  <a:chOff x="6799100" y="2986886"/>
                  <a:chExt cx="1306626" cy="1448187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  <p:sp>
                <p:nvSpPr>
                  <p:cNvPr id="33" name="Diamond 32">
                    <a:extLst>
                      <a:ext uri="{FF2B5EF4-FFF2-40B4-BE49-F238E27FC236}">
                        <a16:creationId xmlns:a16="http://schemas.microsoft.com/office/drawing/2014/main" id="{6B4F67C2-EB2D-E046-9A85-E104A520751D}"/>
                      </a:ext>
                    </a:extLst>
                  </p:cNvPr>
                  <p:cNvSpPr/>
                  <p:nvPr/>
                </p:nvSpPr>
                <p:spPr>
                  <a:xfrm>
                    <a:off x="6799100" y="4003726"/>
                    <a:ext cx="1306626" cy="431347"/>
                  </a:xfrm>
                  <a:prstGeom prst="diamond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rgbClr val="FFFFFF"/>
                        </a:solidFill>
                      </a:rPr>
                      <a:t>Control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5DDCDB6-FA31-764A-AD2A-D1774874F5F2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64203A-78DC-174A-B478-2571AF7DBDB7}"/>
                </a:ext>
              </a:extLst>
            </p:cNvPr>
            <p:cNvGrpSpPr/>
            <p:nvPr/>
          </p:nvGrpSpPr>
          <p:grpSpPr>
            <a:xfrm>
              <a:off x="8344102" y="1840095"/>
              <a:ext cx="3025107" cy="4354723"/>
              <a:chOff x="8344102" y="1840095"/>
              <a:chExt cx="3025107" cy="435472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477ADF4-9333-7F40-9968-994D7BD9CEDD}"/>
                  </a:ext>
                </a:extLst>
              </p:cNvPr>
              <p:cNvGrpSpPr/>
              <p:nvPr/>
            </p:nvGrpSpPr>
            <p:grpSpPr>
              <a:xfrm>
                <a:off x="8590104" y="1840095"/>
                <a:ext cx="2779105" cy="4354723"/>
                <a:chOff x="8590104" y="1840095"/>
                <a:chExt cx="2779105" cy="4354723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1F17822A-0E36-A043-8354-2357779ED2C3}"/>
                    </a:ext>
                  </a:extLst>
                </p:cNvPr>
                <p:cNvSpPr/>
                <p:nvPr/>
              </p:nvSpPr>
              <p:spPr>
                <a:xfrm>
                  <a:off x="8912415" y="1840095"/>
                  <a:ext cx="1828800" cy="304800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CBCEBA4F-ECE1-AE4A-ABC5-C4792B395A9C}"/>
                    </a:ext>
                  </a:extLst>
                </p:cNvPr>
                <p:cNvSpPr/>
                <p:nvPr/>
              </p:nvSpPr>
              <p:spPr>
                <a:xfrm>
                  <a:off x="9119759" y="2514876"/>
                  <a:ext cx="1414111" cy="304800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iterator()</a:t>
                  </a:r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74D5218C-BF7F-7541-A012-95E8FEAD454F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9826815" y="2144895"/>
                  <a:ext cx="0" cy="3699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Right Bracket 18">
                  <a:extLst>
                    <a:ext uri="{FF2B5EF4-FFF2-40B4-BE49-F238E27FC236}">
                      <a16:creationId xmlns:a16="http://schemas.microsoft.com/office/drawing/2014/main" id="{F25D0A39-FDF6-E140-A6C6-68BF3D59FD41}"/>
                    </a:ext>
                  </a:extLst>
                </p:cNvPr>
                <p:cNvSpPr/>
                <p:nvPr/>
              </p:nvSpPr>
              <p:spPr>
                <a:xfrm flipH="1">
                  <a:off x="8590104" y="3292434"/>
                  <a:ext cx="533400" cy="2718622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DB92D4AA-5318-FF42-8CB3-AB25D902ADE8}"/>
                    </a:ext>
                  </a:extLst>
                </p:cNvPr>
                <p:cNvCxnSpPr>
                  <a:cxnSpLocks/>
                  <a:endCxn id="25" idx="0"/>
                </p:cNvCxnSpPr>
                <p:nvPr/>
              </p:nvCxnSpPr>
              <p:spPr>
                <a:xfrm>
                  <a:off x="9811824" y="4790497"/>
                  <a:ext cx="2767" cy="110256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B255CE79-B324-084B-9E29-7A6CCC383A19}"/>
                    </a:ext>
                  </a:extLst>
                </p:cNvPr>
                <p:cNvSpPr/>
                <p:nvPr/>
              </p:nvSpPr>
              <p:spPr>
                <a:xfrm>
                  <a:off x="10340873" y="5162203"/>
                  <a:ext cx="1028336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next()</a:t>
                  </a: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8DE97A95-F922-874F-A119-35DF40DDCF26}"/>
                    </a:ext>
                  </a:extLst>
                </p:cNvPr>
                <p:cNvSpPr/>
                <p:nvPr/>
              </p:nvSpPr>
              <p:spPr>
                <a:xfrm>
                  <a:off x="9212816" y="3840495"/>
                  <a:ext cx="1214184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hasNext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8C60C14-EDF3-A449-8BF7-B9BBE3374755}"/>
                    </a:ext>
                  </a:extLst>
                </p:cNvPr>
                <p:cNvSpPr/>
                <p:nvPr/>
              </p:nvSpPr>
              <p:spPr>
                <a:xfrm>
                  <a:off x="9115966" y="3159869"/>
                  <a:ext cx="1417320" cy="301752"/>
                </a:xfrm>
                <a:prstGeom prst="ellips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</a:t>
                  </a:r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29DAC1B5-215D-B14A-B886-76DC2E6AFA49}"/>
                    </a:ext>
                  </a:extLst>
                </p:cNvPr>
                <p:cNvSpPr/>
                <p:nvPr/>
              </p:nvSpPr>
              <p:spPr>
                <a:xfrm>
                  <a:off x="9114093" y="5893066"/>
                  <a:ext cx="1400995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C07156A6-2855-694A-95C5-EC2F413B8B45}"/>
                    </a:ext>
                  </a:extLst>
                </p:cNvPr>
                <p:cNvCxnSpPr>
                  <a:cxnSpLocks/>
                  <a:stCxn id="12" idx="2"/>
                  <a:endCxn id="24" idx="0"/>
                </p:cNvCxnSpPr>
                <p:nvPr/>
              </p:nvCxnSpPr>
              <p:spPr>
                <a:xfrm flipH="1">
                  <a:off x="9824626" y="2819676"/>
                  <a:ext cx="2189" cy="34019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D6975064-405B-4E4E-ACD3-9D2F5621FFA9}"/>
                    </a:ext>
                  </a:extLst>
                </p:cNvPr>
                <p:cNvCxnSpPr>
                  <a:cxnSpLocks/>
                  <a:stCxn id="24" idx="4"/>
                  <a:endCxn id="22" idx="0"/>
                </p:cNvCxnSpPr>
                <p:nvPr/>
              </p:nvCxnSpPr>
              <p:spPr>
                <a:xfrm flipH="1">
                  <a:off x="9819908" y="3461621"/>
                  <a:ext cx="4718" cy="37887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45E3F896-09C5-BD48-8031-9B546D6A09FD}"/>
                    </a:ext>
                  </a:extLst>
                </p:cNvPr>
                <p:cNvCxnSpPr>
                  <a:cxnSpLocks/>
                  <a:stCxn id="22" idx="2"/>
                </p:cNvCxnSpPr>
                <p:nvPr/>
              </p:nvCxnSpPr>
              <p:spPr>
                <a:xfrm flipH="1">
                  <a:off x="9811824" y="4142247"/>
                  <a:ext cx="8084" cy="34649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CAA35EB2-C282-AB42-9DA7-5106D006EC2C}"/>
                    </a:ext>
                  </a:extLst>
                </p:cNvPr>
                <p:cNvCxnSpPr>
                  <a:cxnSpLocks/>
                  <a:endCxn id="21" idx="0"/>
                </p:cNvCxnSpPr>
                <p:nvPr/>
              </p:nvCxnSpPr>
              <p:spPr>
                <a:xfrm>
                  <a:off x="9811824" y="4790497"/>
                  <a:ext cx="1043217" cy="3717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4B16E930-F88D-9047-94C5-6C0828DA6DEF}"/>
                    </a:ext>
                  </a:extLst>
                </p:cNvPr>
                <p:cNvCxnSpPr>
                  <a:cxnSpLocks/>
                  <a:stCxn id="21" idx="2"/>
                  <a:endCxn id="25" idx="0"/>
                </p:cNvCxnSpPr>
                <p:nvPr/>
              </p:nvCxnSpPr>
              <p:spPr>
                <a:xfrm flipH="1">
                  <a:off x="9814591" y="5463955"/>
                  <a:ext cx="1040450" cy="42911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D9CBE24-54A5-554D-9BC8-9563F33875B4}"/>
                    </a:ext>
                  </a:extLst>
                </p:cNvPr>
                <p:cNvSpPr txBox="1"/>
                <p:nvPr/>
              </p:nvSpPr>
              <p:spPr>
                <a:xfrm>
                  <a:off x="9856793" y="215596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EDBA7A4-75BE-9E43-A650-E129F8688BD2}"/>
                    </a:ext>
                  </a:extLst>
                </p:cNvPr>
                <p:cNvSpPr txBox="1"/>
                <p:nvPr/>
              </p:nvSpPr>
              <p:spPr>
                <a:xfrm>
                  <a:off x="9863629" y="2833699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def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BE081AC-F0BD-1347-8560-FF5AB5226E30}"/>
                    </a:ext>
                  </a:extLst>
                </p:cNvPr>
                <p:cNvSpPr txBox="1"/>
                <p:nvPr/>
              </p:nvSpPr>
              <p:spPr>
                <a:xfrm>
                  <a:off x="9834912" y="3510219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FF2A066-34C0-2E47-9609-5B1A86AD1F44}"/>
                    </a:ext>
                  </a:extLst>
                </p:cNvPr>
                <p:cNvSpPr txBox="1"/>
                <p:nvPr/>
              </p:nvSpPr>
              <p:spPr>
                <a:xfrm>
                  <a:off x="9824240" y="4174594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cond</a:t>
                  </a:r>
                  <a:endParaRPr lang="en-US" sz="1400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11AFB89-F600-7044-8C1F-0FBA28DF2701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DBAD433-5BEC-3046-8389-199577A7A04A}"/>
                    </a:ext>
                  </a:extLst>
                </p:cNvPr>
                <p:cNvSpPr txBox="1"/>
                <p:nvPr/>
              </p:nvSpPr>
              <p:spPr>
                <a:xfrm>
                  <a:off x="9075879" y="518136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4B37401B-BDB9-C54E-83C9-862A264FC1B6}"/>
                    </a:ext>
                  </a:extLst>
                </p:cNvPr>
                <p:cNvSpPr txBox="1"/>
                <p:nvPr/>
              </p:nvSpPr>
              <p:spPr>
                <a:xfrm>
                  <a:off x="10391954" y="5537216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25B6C4-E39D-0D48-AC55-FD8FD2881B6C}"/>
                  </a:ext>
                </a:extLst>
              </p:cNvPr>
              <p:cNvSpPr txBox="1"/>
              <p:nvPr/>
            </p:nvSpPr>
            <p:spPr>
              <a:xfrm>
                <a:off x="8344102" y="548914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</p:grpSp>
        <p:sp>
          <p:nvSpPr>
            <p:cNvPr id="53" name="Diamond 52">
              <a:extLst>
                <a:ext uri="{FF2B5EF4-FFF2-40B4-BE49-F238E27FC236}">
                  <a16:creationId xmlns:a16="http://schemas.microsoft.com/office/drawing/2014/main" id="{9C013696-02EB-C445-8843-37D94AB1163A}"/>
                </a:ext>
              </a:extLst>
            </p:cNvPr>
            <p:cNvSpPr/>
            <p:nvPr/>
          </p:nvSpPr>
          <p:spPr>
            <a:xfrm>
              <a:off x="9161552" y="4492351"/>
              <a:ext cx="1306626" cy="299562"/>
            </a:xfrm>
            <a:prstGeom prst="diamond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For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95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cond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</a:rPr>
                <a:t>recv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myElms.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>
                <a:outerShdw dist="50800" sx="1000" sy="1000" algn="ctr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  <a:effectLst>
                <a:outerShdw dist="50800" sx="1000" sy="1000" algn="ctr" rotWithShape="0">
                  <a:srgbClr val="000000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edge 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799100" y="2986886"/>
                  <a:ext cx="1306626" cy="1448187"/>
                  <a:chOff x="6799100" y="2986886"/>
                  <a:chExt cx="1306626" cy="1448187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dist="50800" sx="1000" sy="1000" algn="ctr" rotWithShape="0">
                      <a:srgbClr val="000000"/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  <p:sp>
                <p:nvSpPr>
                  <p:cNvPr id="33" name="Diamond 32">
                    <a:extLst>
                      <a:ext uri="{FF2B5EF4-FFF2-40B4-BE49-F238E27FC236}">
                        <a16:creationId xmlns:a16="http://schemas.microsoft.com/office/drawing/2014/main" id="{6B4F67C2-EB2D-E046-9A85-E104A520751D}"/>
                      </a:ext>
                    </a:extLst>
                  </p:cNvPr>
                  <p:cNvSpPr/>
                  <p:nvPr/>
                </p:nvSpPr>
                <p:spPr>
                  <a:xfrm>
                    <a:off x="6799100" y="4003726"/>
                    <a:ext cx="1306626" cy="431347"/>
                  </a:xfrm>
                  <a:prstGeom prst="diamond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dist="50800" sx="1000" sy="1000" algn="ctr" rotWithShape="0">
                      <a:srgbClr val="000000"/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rgbClr val="FFFFFF"/>
                        </a:solidFill>
                      </a:rPr>
                      <a:t>Control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4" name="Diamond 43">
            <a:extLst>
              <a:ext uri="{FF2B5EF4-FFF2-40B4-BE49-F238E27FC236}">
                <a16:creationId xmlns:a16="http://schemas.microsoft.com/office/drawing/2014/main" id="{1570CB24-B186-914A-B6B9-0AB241589EFD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331017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ea typeface="SimSun" panose="02010600030101010101" pitchFamily="2" charset="-122"/>
              </a:rPr>
              <a:t>Repetitiveness of Software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</a:t>
            </a:fld>
            <a:endParaRPr lang="en-US"/>
          </a:p>
        </p:txBody>
      </p:sp>
      <p:sp>
        <p:nvSpPr>
          <p:cNvPr id="9" name="Cloud Callout 6">
            <a:extLst>
              <a:ext uri="{FF2B5EF4-FFF2-40B4-BE49-F238E27FC236}">
                <a16:creationId xmlns:a16="http://schemas.microsoft.com/office/drawing/2014/main" id="{697A2222-B700-F94F-9101-0635328EA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-82716"/>
              <a:gd name="adj2" fmla="val 130189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0" name="Cloud Callout 7">
            <a:extLst>
              <a:ext uri="{FF2B5EF4-FFF2-40B4-BE49-F238E27FC236}">
                <a16:creationId xmlns:a16="http://schemas.microsoft.com/office/drawing/2014/main" id="{45D3D7DA-4079-DD48-AEC3-A8082675E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-114776"/>
              <a:gd name="adj2" fmla="val 20551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sp>
        <p:nvSpPr>
          <p:cNvPr id="11" name="Cloud Callout 8">
            <a:extLst>
              <a:ext uri="{FF2B5EF4-FFF2-40B4-BE49-F238E27FC236}">
                <a16:creationId xmlns:a16="http://schemas.microsoft.com/office/drawing/2014/main" id="{3A27C6A8-A05D-FB41-BAE7-762D854F1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85901"/>
              <a:gd name="adj2" fmla="val 130486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2" name="Cloud Callout 9">
            <a:extLst>
              <a:ext uri="{FF2B5EF4-FFF2-40B4-BE49-F238E27FC236}">
                <a16:creationId xmlns:a16="http://schemas.microsoft.com/office/drawing/2014/main" id="{93B16677-6469-6B49-B1F7-F5789FD8D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120389"/>
              <a:gd name="adj2" fmla="val 24520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B40985-2368-4A4D-B934-95B91F5DDB43}"/>
              </a:ext>
            </a:extLst>
          </p:cNvPr>
          <p:cNvGrpSpPr/>
          <p:nvPr/>
        </p:nvGrpSpPr>
        <p:grpSpPr>
          <a:xfrm>
            <a:off x="2290273" y="3052173"/>
            <a:ext cx="1436077" cy="2916077"/>
            <a:chOff x="5568676" y="2761198"/>
            <a:chExt cx="1436077" cy="29160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06F95F-B749-6246-ADE5-5BB2E475D1F5}"/>
                </a:ext>
              </a:extLst>
            </p:cNvPr>
            <p:cNvGrpSpPr/>
            <p:nvPr/>
          </p:nvGrpSpPr>
          <p:grpSpPr>
            <a:xfrm>
              <a:off x="5568676" y="2761198"/>
              <a:ext cx="1436077" cy="2265739"/>
              <a:chOff x="5568676" y="2761198"/>
              <a:chExt cx="1436077" cy="2265739"/>
            </a:xfrm>
          </p:grpSpPr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4F9BE2FB-9F69-AF49-85A1-ADAAFD216D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600093" y="4058956"/>
                <a:ext cx="991814" cy="967981"/>
              </a:xfrm>
              <a:prstGeom prst="rect">
                <a:avLst/>
              </a:prstGeom>
              <a:noFill/>
              <a:ln/>
            </p:spPr>
          </p:pic>
          <p:grpSp>
            <p:nvGrpSpPr>
              <p:cNvPr id="20" name="Group 17">
                <a:extLst>
                  <a:ext uri="{FF2B5EF4-FFF2-40B4-BE49-F238E27FC236}">
                    <a16:creationId xmlns:a16="http://schemas.microsoft.com/office/drawing/2014/main" id="{71E53AD0-0743-384A-BDBF-EE963D2D2F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68676" y="2761198"/>
                <a:ext cx="1436077" cy="724072"/>
                <a:chOff x="0" y="0"/>
                <a:chExt cx="2057400" cy="1295400"/>
              </a:xfrm>
            </p:grpSpPr>
            <p:sp>
              <p:nvSpPr>
                <p:cNvPr id="21" name="Rounded Rectangular Callout 32">
                  <a:extLst>
                    <a:ext uri="{FF2B5EF4-FFF2-40B4-BE49-F238E27FC236}">
                      <a16:creationId xmlns:a16="http://schemas.microsoft.com/office/drawing/2014/main" id="{CF8876B5-D481-E94B-9B35-BBA6E31E2A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057400" cy="1295400"/>
                </a:xfrm>
                <a:prstGeom prst="wedgeRoundRectCallout">
                  <a:avLst>
                    <a:gd name="adj1" fmla="val -8536"/>
                    <a:gd name="adj2" fmla="val 107031"/>
                    <a:gd name="adj3" fmla="val 16667"/>
                  </a:avLst>
                </a:prstGeom>
                <a:noFill/>
                <a:ln w="25400" cmpd="sng">
                  <a:solidFill>
                    <a:srgbClr val="395E8A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sz="1400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2" name="Straight Connector 33">
                  <a:extLst>
                    <a:ext uri="{FF2B5EF4-FFF2-40B4-BE49-F238E27FC236}">
                      <a16:creationId xmlns:a16="http://schemas.microsoft.com/office/drawing/2014/main" id="{C3F08051-802A-2840-A2CE-F37536249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2286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3" name="Straight Connector 34">
                  <a:extLst>
                    <a:ext uri="{FF2B5EF4-FFF2-40B4-BE49-F238E27FC236}">
                      <a16:creationId xmlns:a16="http://schemas.microsoft.com/office/drawing/2014/main" id="{89A392D3-27CB-484E-914D-6376CC6D0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4572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4" name="Straight Connector 35">
                  <a:extLst>
                    <a:ext uri="{FF2B5EF4-FFF2-40B4-BE49-F238E27FC236}">
                      <a16:creationId xmlns:a16="http://schemas.microsoft.com/office/drawing/2014/main" id="{1CD4C89C-D895-7441-82A8-13C974D2D2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6858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92D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5" name="Straight Connector 36">
                  <a:extLst>
                    <a:ext uri="{FF2B5EF4-FFF2-40B4-BE49-F238E27FC236}">
                      <a16:creationId xmlns:a16="http://schemas.microsoft.com/office/drawing/2014/main" id="{87E88604-5684-AD46-ADFA-9AFB10989F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914400"/>
                  <a:ext cx="1295401" cy="1"/>
                </a:xfrm>
                <a:prstGeom prst="line">
                  <a:avLst/>
                </a:prstGeom>
                <a:noFill/>
                <a:ln w="38100" cmpd="sng">
                  <a:solidFill>
                    <a:srgbClr val="00B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6" name="Straight Connector 37">
                  <a:extLst>
                    <a:ext uri="{FF2B5EF4-FFF2-40B4-BE49-F238E27FC236}">
                      <a16:creationId xmlns:a16="http://schemas.microsoft.com/office/drawing/2014/main" id="{EE66DDCD-B962-004B-8F1D-C07F65E8C6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11430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7030A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</p:grpSp>
        </p:grp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54F395B0-D43A-2249-9789-1109643F9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222" y="5369498"/>
              <a:ext cx="8033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Smith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43A995-B675-B94A-90F2-3D45C9DA38C5}"/>
              </a:ext>
            </a:extLst>
          </p:cNvPr>
          <p:cNvGrpSpPr/>
          <p:nvPr/>
        </p:nvGrpSpPr>
        <p:grpSpPr>
          <a:xfrm>
            <a:off x="8728823" y="3052173"/>
            <a:ext cx="1573479" cy="2923973"/>
            <a:chOff x="9917723" y="2753302"/>
            <a:chExt cx="1573479" cy="2923973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A4C68059-85CA-C94E-BFE4-EAFBF902C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5601" y="4058956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F487CBEA-3D1A-884B-B15A-F212B61BE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7723" y="2753302"/>
              <a:ext cx="1436077" cy="724072"/>
              <a:chOff x="0" y="1"/>
              <a:chExt cx="2057400" cy="1295400"/>
            </a:xfrm>
          </p:grpSpPr>
          <p:sp>
            <p:nvSpPr>
              <p:cNvPr id="14" name="Rounded Rectangular Callout 11">
                <a:extLst>
                  <a:ext uri="{FF2B5EF4-FFF2-40B4-BE49-F238E27FC236}">
                    <a16:creationId xmlns:a16="http://schemas.microsoft.com/office/drawing/2014/main" id="{0E5649F7-C53D-E14A-8444-E31E8995F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"/>
                <a:ext cx="2057400" cy="1295400"/>
              </a:xfrm>
              <a:prstGeom prst="wedgeRoundRectCallout">
                <a:avLst>
                  <a:gd name="adj1" fmla="val 12634"/>
                  <a:gd name="adj2" fmla="val 110086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" name="Straight Connector 20">
                <a:extLst>
                  <a:ext uri="{FF2B5EF4-FFF2-40B4-BE49-F238E27FC236}">
                    <a16:creationId xmlns:a16="http://schemas.microsoft.com/office/drawing/2014/main" id="{600A030F-41E5-6B4F-94AC-DAC68BC35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2286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6" name="Straight Connector 21">
                <a:extLst>
                  <a:ext uri="{FF2B5EF4-FFF2-40B4-BE49-F238E27FC236}">
                    <a16:creationId xmlns:a16="http://schemas.microsoft.com/office/drawing/2014/main" id="{276BE6C8-7618-C841-86A9-CFC47EC08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4572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FFC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7" name="Straight Connector 22">
                <a:extLst>
                  <a:ext uri="{FF2B5EF4-FFF2-40B4-BE49-F238E27FC236}">
                    <a16:creationId xmlns:a16="http://schemas.microsoft.com/office/drawing/2014/main" id="{01C6FE18-8D0E-174E-85FC-543161A34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6858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92D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" name="Straight Connector 23">
                <a:extLst>
                  <a:ext uri="{FF2B5EF4-FFF2-40B4-BE49-F238E27FC236}">
                    <a16:creationId xmlns:a16="http://schemas.microsoft.com/office/drawing/2014/main" id="{FEB573CB-D676-2243-A099-8E1362B33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914400"/>
                <a:ext cx="1295400" cy="1"/>
              </a:xfrm>
              <a:prstGeom prst="line">
                <a:avLst/>
              </a:prstGeom>
              <a:noFill/>
              <a:ln w="38100" cmpd="sng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9" name="Straight Connector 24">
                <a:extLst>
                  <a:ext uri="{FF2B5EF4-FFF2-40B4-BE49-F238E27FC236}">
                    <a16:creationId xmlns:a16="http://schemas.microsoft.com/office/drawing/2014/main" id="{BD6749C2-7A50-D443-8300-D838A4369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11430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</p:grpSp>
        <p:sp>
          <p:nvSpPr>
            <p:cNvPr id="28" name="TextBox 39">
              <a:extLst>
                <a:ext uri="{FF2B5EF4-FFF2-40B4-BE49-F238E27FC236}">
                  <a16:creationId xmlns:a16="http://schemas.microsoft.com/office/drawing/2014/main" id="{06930D59-E0A2-7C4A-B403-13B9956E9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1765" y="5369498"/>
              <a:ext cx="1019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Nguyen</a:t>
              </a:r>
            </a:p>
          </p:txBody>
        </p:sp>
      </p:grpSp>
      <p:sp>
        <p:nvSpPr>
          <p:cNvPr id="29" name="Cloud Callout 9">
            <a:extLst>
              <a:ext uri="{FF2B5EF4-FFF2-40B4-BE49-F238E27FC236}">
                <a16:creationId xmlns:a16="http://schemas.microsoft.com/office/drawing/2014/main" id="{E6EF4754-1735-ED42-8446-DF29CD005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109220"/>
              <a:gd name="adj2" fmla="val -8974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0" name="Cloud Callout 9">
            <a:extLst>
              <a:ext uri="{FF2B5EF4-FFF2-40B4-BE49-F238E27FC236}">
                <a16:creationId xmlns:a16="http://schemas.microsoft.com/office/drawing/2014/main" id="{DC9F5FF5-30A7-6547-96CC-D3A4832B4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-110923"/>
              <a:gd name="adj2" fmla="val -94868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1D7666-66C3-2A48-ACFF-58DEFD1DF567}"/>
              </a:ext>
            </a:extLst>
          </p:cNvPr>
          <p:cNvSpPr/>
          <p:nvPr/>
        </p:nvSpPr>
        <p:spPr>
          <a:xfrm>
            <a:off x="5208913" y="1920992"/>
            <a:ext cx="2127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ea typeface="SimSun" panose="02010600030101010101" pitchFamily="2" charset="-122"/>
              </a:rPr>
              <a:t>Repetitive</a:t>
            </a:r>
            <a:r>
              <a:rPr lang="en-US" sz="2000" dirty="0">
                <a:ea typeface="SimSun" panose="02010600030101010101" pitchFamily="2" charset="-122"/>
              </a:rPr>
              <a:t> </a:t>
            </a:r>
            <a:r>
              <a:rPr lang="en-US" altLang="zh-CN" sz="2000" b="1" dirty="0">
                <a:ea typeface="SimSun" panose="02010600030101010101" pitchFamily="2" charset="-122"/>
              </a:rPr>
              <a:t>Code</a:t>
            </a:r>
            <a:endParaRPr lang="en-US" sz="2000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B88B4F-64A1-284F-AEBE-C6E42CA9D83B}"/>
              </a:ext>
            </a:extLst>
          </p:cNvPr>
          <p:cNvCxnSpPr>
            <a:cxnSpLocks/>
            <a:stCxn id="31" idx="1"/>
            <a:endCxn id="21" idx="0"/>
          </p:cNvCxnSpPr>
          <p:nvPr/>
        </p:nvCxnSpPr>
        <p:spPr>
          <a:xfrm flipH="1">
            <a:off x="3008312" y="2121047"/>
            <a:ext cx="2200601" cy="931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CA9BEAE-45D0-8A4C-A10A-2B9CEE27FE5D}"/>
              </a:ext>
            </a:extLst>
          </p:cNvPr>
          <p:cNvCxnSpPr>
            <a:cxnSpLocks/>
            <a:stCxn id="31" idx="3"/>
            <a:endCxn id="14" idx="0"/>
          </p:cNvCxnSpPr>
          <p:nvPr/>
        </p:nvCxnSpPr>
        <p:spPr>
          <a:xfrm>
            <a:off x="7336435" y="2121047"/>
            <a:ext cx="2110427" cy="931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39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 autoUpdateAnimBg="0"/>
      <p:bldP spid="10" grpId="0" bldLvl="0" animBg="1" autoUpdateAnimBg="0"/>
      <p:bldP spid="11" grpId="0" bldLvl="0" animBg="1" autoUpdateAnimBg="0"/>
      <p:bldP spid="12" grpId="0" bldLvl="0" animBg="1" autoUpdateAnimBg="0"/>
      <p:bldP spid="29" grpId="0" bldLvl="0" animBg="1" autoUpdateAnimBg="0"/>
      <p:bldP spid="30" grpId="0" bldLvl="0" animBg="1" autoUpdateAnimBg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cond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</a:rPr>
                <a:t>recv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Iterator&lt;Element&gt; it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edge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799100" y="2986886"/>
                  <a:ext cx="1306626" cy="1448187"/>
                  <a:chOff x="6799100" y="2986886"/>
                  <a:chExt cx="1306626" cy="1448187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  <p:sp>
                <p:nvSpPr>
                  <p:cNvPr id="33" name="Diamond 32">
                    <a:extLst>
                      <a:ext uri="{FF2B5EF4-FFF2-40B4-BE49-F238E27FC236}">
                        <a16:creationId xmlns:a16="http://schemas.microsoft.com/office/drawing/2014/main" id="{6B4F67C2-EB2D-E046-9A85-E104A520751D}"/>
                      </a:ext>
                    </a:extLst>
                  </p:cNvPr>
                  <p:cNvSpPr/>
                  <p:nvPr/>
                </p:nvSpPr>
                <p:spPr>
                  <a:xfrm>
                    <a:off x="6799100" y="4003726"/>
                    <a:ext cx="1306626" cy="431347"/>
                  </a:xfrm>
                  <a:prstGeom prst="diamond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rgbClr val="FFFFFF"/>
                        </a:solidFill>
                      </a:rPr>
                      <a:t>Control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5B396C42-AB7F-F64E-988F-2C982176CF4F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2606754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cond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</a:rPr>
                <a:t>recv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(Iterator&lt;Element&gt; it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edge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873164" y="2986886"/>
                  <a:ext cx="1158499" cy="831110"/>
                  <a:chOff x="6873164" y="2986886"/>
                  <a:chExt cx="1158499" cy="831110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7F893F9D-320F-DC4D-85FF-E365413EB8AC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A69499C3-5879-C34A-963D-94EC39FC0705}"/>
              </a:ext>
            </a:extLst>
          </p:cNvPr>
          <p:cNvSpPr/>
          <p:nvPr/>
        </p:nvSpPr>
        <p:spPr>
          <a:xfrm>
            <a:off x="6704504" y="4003726"/>
            <a:ext cx="1306626" cy="431347"/>
          </a:xfrm>
          <a:prstGeom prst="diamond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694015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cond</a:t>
                </a:r>
                <a:endParaRPr lang="en-US" sz="1400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recv</a:t>
              </a:r>
              <a:endParaRPr lang="en-US" sz="1400" dirty="0"/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edge 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873164" y="2986886"/>
                  <a:ext cx="1158499" cy="831110"/>
                  <a:chOff x="6873164" y="2986886"/>
                  <a:chExt cx="1158499" cy="831110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072D7993-BE31-5542-B9CA-B49F8909510A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A3B7DED0-98EE-2147-9E2E-BC62EE969AA8}"/>
              </a:ext>
            </a:extLst>
          </p:cNvPr>
          <p:cNvSpPr/>
          <p:nvPr/>
        </p:nvSpPr>
        <p:spPr>
          <a:xfrm>
            <a:off x="6704504" y="4003726"/>
            <a:ext cx="1306626" cy="431347"/>
          </a:xfrm>
          <a:prstGeom prst="diamond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776948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0338-A9F0-7644-BA24-93E30318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3D4C7-4956-134D-B3E0-A3A09EF5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3AC87-D2D8-C94B-894F-AB6E9651BAB5}"/>
              </a:ext>
            </a:extLst>
          </p:cNvPr>
          <p:cNvSpPr txBox="1">
            <a:spLocks/>
          </p:cNvSpPr>
          <p:nvPr/>
        </p:nvSpPr>
        <p:spPr>
          <a:xfrm>
            <a:off x="838200" y="1809859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49B7-8BAF-C14C-AB84-C32CBE857F00}"/>
              </a:ext>
            </a:extLst>
          </p:cNvPr>
          <p:cNvSpPr txBox="1">
            <a:spLocks/>
          </p:cNvSpPr>
          <p:nvPr/>
        </p:nvSpPr>
        <p:spPr>
          <a:xfrm>
            <a:off x="7881396" y="1809859"/>
            <a:ext cx="3472404" cy="92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(Element elm :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(elm);</a:t>
            </a:r>
            <a:r>
              <a: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0BF6D91-C713-CA40-8E97-A20EAC4B2B7C}"/>
              </a:ext>
            </a:extLst>
          </p:cNvPr>
          <p:cNvGrpSpPr/>
          <p:nvPr/>
        </p:nvGrpSpPr>
        <p:grpSpPr>
          <a:xfrm>
            <a:off x="1091964" y="2646066"/>
            <a:ext cx="3025107" cy="3503363"/>
            <a:chOff x="1091964" y="2646066"/>
            <a:chExt cx="3025107" cy="35033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F046876-5E87-FD40-B0AA-44BEDEF966FA}"/>
                </a:ext>
              </a:extLst>
            </p:cNvPr>
            <p:cNvGrpSpPr/>
            <p:nvPr/>
          </p:nvGrpSpPr>
          <p:grpSpPr>
            <a:xfrm>
              <a:off x="1091964" y="2646066"/>
              <a:ext cx="3025107" cy="3503363"/>
              <a:chOff x="8344102" y="2297309"/>
              <a:chExt cx="3025107" cy="350336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600E405-2EB8-474D-9C6A-222372D0A5DD}"/>
                  </a:ext>
                </a:extLst>
              </p:cNvPr>
              <p:cNvGrpSpPr/>
              <p:nvPr/>
            </p:nvGrpSpPr>
            <p:grpSpPr>
              <a:xfrm>
                <a:off x="8590104" y="2297309"/>
                <a:ext cx="2779105" cy="3503363"/>
                <a:chOff x="8590104" y="2297309"/>
                <a:chExt cx="2779105" cy="3503363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E12A0B2-1889-D54B-A34F-CC9135954443}"/>
                    </a:ext>
                  </a:extLst>
                </p:cNvPr>
                <p:cNvSpPr/>
                <p:nvPr/>
              </p:nvSpPr>
              <p:spPr>
                <a:xfrm>
                  <a:off x="8912415" y="2297309"/>
                  <a:ext cx="1828800" cy="304800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73BBF111-A048-5046-80E3-BFA7153AF95E}"/>
                    </a:ext>
                  </a:extLst>
                </p:cNvPr>
                <p:cNvSpPr/>
                <p:nvPr/>
              </p:nvSpPr>
              <p:spPr>
                <a:xfrm>
                  <a:off x="9119759" y="2845962"/>
                  <a:ext cx="1414111" cy="304800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iterator()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8F87F2B4-2E09-E342-BE24-0A16CA1F2062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9826815" y="2602109"/>
                  <a:ext cx="0" cy="2438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ight Bracket 13">
                  <a:extLst>
                    <a:ext uri="{FF2B5EF4-FFF2-40B4-BE49-F238E27FC236}">
                      <a16:creationId xmlns:a16="http://schemas.microsoft.com/office/drawing/2014/main" id="{54298EB5-B34B-DA44-BF22-F486B57C3866}"/>
                    </a:ext>
                  </a:extLst>
                </p:cNvPr>
                <p:cNvSpPr/>
                <p:nvPr/>
              </p:nvSpPr>
              <p:spPr>
                <a:xfrm flipH="1">
                  <a:off x="8590104" y="3558378"/>
                  <a:ext cx="533400" cy="2115293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24CCB822-48C9-204D-B2FA-44EE14A6CB9E}"/>
                    </a:ext>
                  </a:extLst>
                </p:cNvPr>
                <p:cNvCxnSpPr>
                  <a:cxnSpLocks/>
                  <a:endCxn id="20" idx="0"/>
                </p:cNvCxnSpPr>
                <p:nvPr/>
              </p:nvCxnSpPr>
              <p:spPr>
                <a:xfrm>
                  <a:off x="9811824" y="4790497"/>
                  <a:ext cx="2767" cy="70842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DBAC00FA-EB20-184E-85FE-DB8A9624843C}"/>
                    </a:ext>
                  </a:extLst>
                </p:cNvPr>
                <p:cNvSpPr/>
                <p:nvPr/>
              </p:nvSpPr>
              <p:spPr>
                <a:xfrm>
                  <a:off x="10340873" y="5020309"/>
                  <a:ext cx="1028336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next()</a:t>
                  </a:r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21D0ED98-6BEC-CF4F-BC4D-0682C6B2AFEB}"/>
                    </a:ext>
                  </a:extLst>
                </p:cNvPr>
                <p:cNvSpPr/>
                <p:nvPr/>
              </p:nvSpPr>
              <p:spPr>
                <a:xfrm>
                  <a:off x="9212816" y="3935091"/>
                  <a:ext cx="1214184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hasNext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47BCA8B-B929-704F-A3ED-8B82BF04F802}"/>
                    </a:ext>
                  </a:extLst>
                </p:cNvPr>
                <p:cNvSpPr/>
                <p:nvPr/>
              </p:nvSpPr>
              <p:spPr>
                <a:xfrm>
                  <a:off x="9115966" y="3380593"/>
                  <a:ext cx="1417320" cy="301752"/>
                </a:xfrm>
                <a:prstGeom prst="ellipse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</a:t>
                  </a: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91153C17-D75B-DD4E-82D0-1FB0E9EC621E}"/>
                    </a:ext>
                  </a:extLst>
                </p:cNvPr>
                <p:cNvSpPr/>
                <p:nvPr/>
              </p:nvSpPr>
              <p:spPr>
                <a:xfrm>
                  <a:off x="9114093" y="5498920"/>
                  <a:ext cx="1400995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5DCD1D7-7CAC-124F-96A2-4E68DD2B4992}"/>
                    </a:ext>
                  </a:extLst>
                </p:cNvPr>
                <p:cNvCxnSpPr>
                  <a:cxnSpLocks/>
                  <a:stCxn id="12" idx="2"/>
                  <a:endCxn id="19" idx="0"/>
                </p:cNvCxnSpPr>
                <p:nvPr/>
              </p:nvCxnSpPr>
              <p:spPr>
                <a:xfrm flipH="1">
                  <a:off x="9824626" y="3150762"/>
                  <a:ext cx="2189" cy="22983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4AF2CE3-3C1E-0746-A333-4293818ADCA6}"/>
                    </a:ext>
                  </a:extLst>
                </p:cNvPr>
                <p:cNvCxnSpPr>
                  <a:cxnSpLocks/>
                  <a:stCxn id="19" idx="4"/>
                  <a:endCxn id="18" idx="0"/>
                </p:cNvCxnSpPr>
                <p:nvPr/>
              </p:nvCxnSpPr>
              <p:spPr>
                <a:xfrm flipH="1">
                  <a:off x="9819908" y="3682345"/>
                  <a:ext cx="4718" cy="2527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756193C8-38AF-E84F-A11F-A63FB4009E90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 flipH="1">
                  <a:off x="9811824" y="4236843"/>
                  <a:ext cx="8084" cy="25190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08E2415-091A-3A45-B0CA-B8D30E12EB3A}"/>
                    </a:ext>
                  </a:extLst>
                </p:cNvPr>
                <p:cNvCxnSpPr>
                  <a:cxnSpLocks/>
                  <a:endCxn id="17" idx="0"/>
                </p:cNvCxnSpPr>
                <p:nvPr/>
              </p:nvCxnSpPr>
              <p:spPr>
                <a:xfrm>
                  <a:off x="9811824" y="4790497"/>
                  <a:ext cx="1043217" cy="2298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78169713-BB28-E049-8B73-718BFA7A4BEA}"/>
                    </a:ext>
                  </a:extLst>
                </p:cNvPr>
                <p:cNvCxnSpPr>
                  <a:cxnSpLocks/>
                  <a:stCxn id="17" idx="2"/>
                  <a:endCxn id="20" idx="0"/>
                </p:cNvCxnSpPr>
                <p:nvPr/>
              </p:nvCxnSpPr>
              <p:spPr>
                <a:xfrm flipH="1">
                  <a:off x="9814591" y="5322061"/>
                  <a:ext cx="1040450" cy="1768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070B52B-2787-954F-8738-59FDF9F2230A}"/>
                    </a:ext>
                  </a:extLst>
                </p:cNvPr>
                <p:cNvSpPr txBox="1"/>
                <p:nvPr/>
              </p:nvSpPr>
              <p:spPr>
                <a:xfrm>
                  <a:off x="9825261" y="255011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4F40121-8DBD-084C-8562-21EED312836D}"/>
                    </a:ext>
                  </a:extLst>
                </p:cNvPr>
                <p:cNvSpPr txBox="1"/>
                <p:nvPr/>
              </p:nvSpPr>
              <p:spPr>
                <a:xfrm>
                  <a:off x="9863629" y="3117487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def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EC7DA31-5E36-7942-A769-0810E533AE98}"/>
                    </a:ext>
                  </a:extLst>
                </p:cNvPr>
                <p:cNvSpPr txBox="1"/>
                <p:nvPr/>
              </p:nvSpPr>
              <p:spPr>
                <a:xfrm>
                  <a:off x="9834912" y="3652113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182FF1-F891-EA47-997E-8E38602EF975}"/>
                    </a:ext>
                  </a:extLst>
                </p:cNvPr>
                <p:cNvSpPr txBox="1"/>
                <p:nvPr/>
              </p:nvSpPr>
              <p:spPr>
                <a:xfrm>
                  <a:off x="9824240" y="4206126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cond</a:t>
                  </a:r>
                  <a:endParaRPr lang="en-US" sz="1400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613CF8-9C07-CE42-B54F-83780703B310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562C740-9DDE-B14C-8C74-7AFC4DCFC572}"/>
                    </a:ext>
                  </a:extLst>
                </p:cNvPr>
                <p:cNvSpPr txBox="1"/>
                <p:nvPr/>
              </p:nvSpPr>
              <p:spPr>
                <a:xfrm>
                  <a:off x="9170474" y="499217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84B1DE2-2601-BF44-8C43-4377A53DF537}"/>
                    </a:ext>
                  </a:extLst>
                </p:cNvPr>
                <p:cNvSpPr txBox="1"/>
                <p:nvPr/>
              </p:nvSpPr>
              <p:spPr>
                <a:xfrm>
                  <a:off x="10373861" y="5251590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5CB79F-9EEA-BA49-98C2-E085031517D8}"/>
                  </a:ext>
                </a:extLst>
              </p:cNvPr>
              <p:cNvSpPr txBox="1"/>
              <p:nvPr/>
            </p:nvSpPr>
            <p:spPr>
              <a:xfrm>
                <a:off x="8344102" y="529995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</p:grp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6DB38835-E498-4C43-A950-5B278B44D95C}"/>
                </a:ext>
              </a:extLst>
            </p:cNvPr>
            <p:cNvSpPr/>
            <p:nvPr/>
          </p:nvSpPr>
          <p:spPr>
            <a:xfrm>
              <a:off x="1908274" y="4824822"/>
              <a:ext cx="1306626" cy="299562"/>
            </a:xfrm>
            <a:prstGeom prst="diamond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For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398420C-BAE8-724D-80BA-3EB7CD7A9C40}"/>
              </a:ext>
            </a:extLst>
          </p:cNvPr>
          <p:cNvGrpSpPr/>
          <p:nvPr/>
        </p:nvGrpSpPr>
        <p:grpSpPr>
          <a:xfrm>
            <a:off x="7253093" y="2673600"/>
            <a:ext cx="3833857" cy="3505989"/>
            <a:chOff x="7253093" y="2673600"/>
            <a:chExt cx="3833857" cy="3505989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33A369B-F51A-544E-A83F-78287813A101}"/>
                </a:ext>
              </a:extLst>
            </p:cNvPr>
            <p:cNvGrpSpPr/>
            <p:nvPr/>
          </p:nvGrpSpPr>
          <p:grpSpPr>
            <a:xfrm>
              <a:off x="7253093" y="2673600"/>
              <a:ext cx="3833857" cy="3505989"/>
              <a:chOff x="6685527" y="2673600"/>
              <a:chExt cx="3833857" cy="350598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E61C017-12BC-8C46-AF3E-7AC85F7D9092}"/>
                  </a:ext>
                </a:extLst>
              </p:cNvPr>
              <p:cNvGrpSpPr/>
              <p:nvPr/>
            </p:nvGrpSpPr>
            <p:grpSpPr>
              <a:xfrm>
                <a:off x="6685527" y="2673600"/>
                <a:ext cx="3833857" cy="3505989"/>
                <a:chOff x="7918223" y="2297309"/>
                <a:chExt cx="3833857" cy="3505989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70740374-1BEB-A644-A66D-662CCE346112}"/>
                    </a:ext>
                  </a:extLst>
                </p:cNvPr>
                <p:cNvGrpSpPr/>
                <p:nvPr/>
              </p:nvGrpSpPr>
              <p:grpSpPr>
                <a:xfrm>
                  <a:off x="8605870" y="2297309"/>
                  <a:ext cx="3146210" cy="3505989"/>
                  <a:chOff x="8605870" y="2297309"/>
                  <a:chExt cx="3146210" cy="3505989"/>
                </a:xfrm>
              </p:grpSpPr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8690E067-6D8A-4A47-8A61-BFD6599F38BA}"/>
                      </a:ext>
                    </a:extLst>
                  </p:cNvPr>
                  <p:cNvSpPr/>
                  <p:nvPr/>
                </p:nvSpPr>
                <p:spPr>
                  <a:xfrm>
                    <a:off x="9148905" y="2297309"/>
                    <a:ext cx="1828800" cy="304800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 err="1">
                        <a:solidFill>
                          <a:srgbClr val="FFFFFF"/>
                        </a:solidFill>
                      </a:rPr>
                      <a:t>getElements</a:t>
                    </a:r>
                    <a:r>
                      <a:rPr lang="en-US" sz="1600" dirty="0">
                        <a:solidFill>
                          <a:srgbClr val="FFFFFF"/>
                        </a:solidFill>
                      </a:rPr>
                      <a:t>()</a:t>
                    </a:r>
                  </a:p>
                </p:txBody>
              </p:sp>
              <p:sp>
                <p:nvSpPr>
                  <p:cNvPr id="39" name="Right Bracket 38">
                    <a:extLst>
                      <a:ext uri="{FF2B5EF4-FFF2-40B4-BE49-F238E27FC236}">
                        <a16:creationId xmlns:a16="http://schemas.microsoft.com/office/drawing/2014/main" id="{BDEFB9A8-1D7C-8E44-AA7F-1187AE799023}"/>
                      </a:ext>
                    </a:extLst>
                  </p:cNvPr>
                  <p:cNvSpPr/>
                  <p:nvPr/>
                </p:nvSpPr>
                <p:spPr>
                  <a:xfrm flipH="1">
                    <a:off x="8605870" y="3397730"/>
                    <a:ext cx="546940" cy="2134103"/>
                  </a:xfrm>
                  <a:prstGeom prst="rightBracket">
                    <a:avLst>
                      <a:gd name="adj" fmla="val 744119"/>
                    </a:avLst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4210FE62-C577-5547-B119-96EC7EE7C60B}"/>
                      </a:ext>
                    </a:extLst>
                  </p:cNvPr>
                  <p:cNvCxnSpPr>
                    <a:cxnSpLocks/>
                    <a:endCxn id="45" idx="0"/>
                  </p:cNvCxnSpPr>
                  <p:nvPr/>
                </p:nvCxnSpPr>
                <p:spPr>
                  <a:xfrm flipH="1">
                    <a:off x="10058627" y="4998430"/>
                    <a:ext cx="3351" cy="50048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D874E6D8-A523-0444-B82F-780F12E69761}"/>
                      </a:ext>
                    </a:extLst>
                  </p:cNvPr>
                  <p:cNvSpPr/>
                  <p:nvPr/>
                </p:nvSpPr>
                <p:spPr>
                  <a:xfrm>
                    <a:off x="9148904" y="3254465"/>
                    <a:ext cx="1828799" cy="301752"/>
                  </a:xfrm>
                  <a:prstGeom prst="ellipse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Element</a:t>
                    </a:r>
                  </a:p>
                </p:txBody>
              </p:sp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B8EB70C1-AEBE-F441-B933-773EAD8DEA33}"/>
                      </a:ext>
                    </a:extLst>
                  </p:cNvPr>
                  <p:cNvSpPr/>
                  <p:nvPr/>
                </p:nvSpPr>
                <p:spPr>
                  <a:xfrm>
                    <a:off x="9114093" y="5498919"/>
                    <a:ext cx="1889067" cy="304379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add()</a:t>
                    </a:r>
                  </a:p>
                </p:txBody>
              </p: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63639F69-8170-7547-A201-7030EB9A21DD}"/>
                      </a:ext>
                    </a:extLst>
                  </p:cNvPr>
                  <p:cNvCxnSpPr>
                    <a:cxnSpLocks/>
                    <a:stCxn id="36" idx="2"/>
                    <a:endCxn id="44" idx="0"/>
                  </p:cNvCxnSpPr>
                  <p:nvPr/>
                </p:nvCxnSpPr>
                <p:spPr>
                  <a:xfrm flipH="1">
                    <a:off x="10063304" y="2602109"/>
                    <a:ext cx="1" cy="6523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75FE3783-DAE3-C94A-ACB2-98B27A7817A0}"/>
                      </a:ext>
                    </a:extLst>
                  </p:cNvPr>
                  <p:cNvCxnSpPr>
                    <a:cxnSpLocks/>
                    <a:stCxn id="44" idx="4"/>
                  </p:cNvCxnSpPr>
                  <p:nvPr/>
                </p:nvCxnSpPr>
                <p:spPr>
                  <a:xfrm flipH="1">
                    <a:off x="10061978" y="3556217"/>
                    <a:ext cx="1326" cy="55175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2F7D2B8-151D-BE4D-AEC3-906E7B7672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8626" y="2815451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def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2D26133-93B2-DD49-A995-141EE8303D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1568" y="3683128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A57BD9EE-E76E-044F-827E-E5C2616A12F3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9992" y="3238143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AD070D4-E7E2-FC4D-AF24-D0367854636C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545" y="5132937"/>
                    <a:ext cx="8784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control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83D8D97-D0D4-CB43-B047-742F40DA1792}"/>
                    </a:ext>
                  </a:extLst>
                </p:cNvPr>
                <p:cNvSpPr txBox="1"/>
                <p:nvPr/>
              </p:nvSpPr>
              <p:spPr>
                <a:xfrm>
                  <a:off x="7918223" y="4232560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78" name="Right Bracket 77">
                <a:extLst>
                  <a:ext uri="{FF2B5EF4-FFF2-40B4-BE49-F238E27FC236}">
                    <a16:creationId xmlns:a16="http://schemas.microsoft.com/office/drawing/2014/main" id="{1A90E407-85A4-3045-8CC1-CCE33900F60F}"/>
                  </a:ext>
                </a:extLst>
              </p:cNvPr>
              <p:cNvSpPr/>
              <p:nvPr/>
            </p:nvSpPr>
            <p:spPr>
              <a:xfrm flipH="1">
                <a:off x="7147730" y="2827284"/>
                <a:ext cx="733666" cy="3195144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ight Bracket 83">
                <a:extLst>
                  <a:ext uri="{FF2B5EF4-FFF2-40B4-BE49-F238E27FC236}">
                    <a16:creationId xmlns:a16="http://schemas.microsoft.com/office/drawing/2014/main" id="{EFDC55FB-9D61-3F4C-9DA9-DF7C921BFE35}"/>
                  </a:ext>
                </a:extLst>
              </p:cNvPr>
              <p:cNvSpPr/>
              <p:nvPr/>
            </p:nvSpPr>
            <p:spPr>
              <a:xfrm>
                <a:off x="9750207" y="2821292"/>
                <a:ext cx="422620" cy="2095336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7DCCF56-63C2-6144-9853-C9454D14249E}"/>
                  </a:ext>
                </a:extLst>
              </p:cNvPr>
              <p:cNvSpPr txBox="1"/>
              <p:nvPr/>
            </p:nvSpPr>
            <p:spPr>
              <a:xfrm>
                <a:off x="7312260" y="4431711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89" name="Diamond 88">
              <a:extLst>
                <a:ext uri="{FF2B5EF4-FFF2-40B4-BE49-F238E27FC236}">
                  <a16:creationId xmlns:a16="http://schemas.microsoft.com/office/drawing/2014/main" id="{5E10D67B-2C2B-5348-B034-826A4F4674F9}"/>
                </a:ext>
              </a:extLst>
            </p:cNvPr>
            <p:cNvSpPr/>
            <p:nvPr/>
          </p:nvSpPr>
          <p:spPr>
            <a:xfrm>
              <a:off x="8483607" y="4478200"/>
              <a:ext cx="1854423" cy="890865"/>
            </a:xfrm>
            <a:prstGeom prst="diamond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Enhanced For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036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0338-A9F0-7644-BA24-93E30318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Fine-grained Change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3D4C7-4956-134D-B3E0-A3A09EF5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3AC87-D2D8-C94B-894F-AB6E9651BAB5}"/>
              </a:ext>
            </a:extLst>
          </p:cNvPr>
          <p:cNvSpPr txBox="1">
            <a:spLocks/>
          </p:cNvSpPr>
          <p:nvPr/>
        </p:nvSpPr>
        <p:spPr>
          <a:xfrm>
            <a:off x="838200" y="1809859"/>
            <a:ext cx="5641428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1– </a:t>
            </a:r>
            <a:r>
              <a:rPr lang="en-US" sz="1400" b="1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2–  	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___________________________</a:t>
            </a:r>
            <a:endParaRPr lang="en-US" sz="1400" kern="1000" dirty="0"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49B7-8BAF-C14C-AB84-C32CBE857F00}"/>
              </a:ext>
            </a:extLst>
          </p:cNvPr>
          <p:cNvSpPr txBox="1">
            <a:spLocks/>
          </p:cNvSpPr>
          <p:nvPr/>
        </p:nvSpPr>
        <p:spPr>
          <a:xfrm>
            <a:off x="7472854" y="1809859"/>
            <a:ext cx="3880945" cy="92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1+ </a:t>
            </a:r>
            <a:r>
              <a:rPr lang="en-US" sz="1400" b="1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(Element elm : 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2+  	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(elm);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C6448F4-9FFC-5740-BD23-D4539C695503}"/>
              </a:ext>
            </a:extLst>
          </p:cNvPr>
          <p:cNvGrpSpPr/>
          <p:nvPr/>
        </p:nvGrpSpPr>
        <p:grpSpPr>
          <a:xfrm>
            <a:off x="7253093" y="2642068"/>
            <a:ext cx="3833857" cy="3505989"/>
            <a:chOff x="7253093" y="2642068"/>
            <a:chExt cx="3833857" cy="3505989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A12FEA26-F457-4C44-B031-8E52A6E5FA73}"/>
                </a:ext>
              </a:extLst>
            </p:cNvPr>
            <p:cNvGrpSpPr/>
            <p:nvPr/>
          </p:nvGrpSpPr>
          <p:grpSpPr>
            <a:xfrm>
              <a:off x="7253093" y="2642068"/>
              <a:ext cx="3833857" cy="3505989"/>
              <a:chOff x="6685527" y="2642068"/>
              <a:chExt cx="3833857" cy="3505989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FFB602D9-54D9-B148-A3F8-68AA22B64C62}"/>
                  </a:ext>
                </a:extLst>
              </p:cNvPr>
              <p:cNvGrpSpPr/>
              <p:nvPr/>
            </p:nvGrpSpPr>
            <p:grpSpPr>
              <a:xfrm>
                <a:off x="6685527" y="2642068"/>
                <a:ext cx="3833857" cy="3505989"/>
                <a:chOff x="7918223" y="2265777"/>
                <a:chExt cx="3833857" cy="3505989"/>
              </a:xfrm>
            </p:grpSpPr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4BE9403C-32BA-6543-8255-CFEF997C2838}"/>
                    </a:ext>
                  </a:extLst>
                </p:cNvPr>
                <p:cNvGrpSpPr/>
                <p:nvPr/>
              </p:nvGrpSpPr>
              <p:grpSpPr>
                <a:xfrm>
                  <a:off x="8605870" y="2265777"/>
                  <a:ext cx="3146210" cy="3505989"/>
                  <a:chOff x="8605870" y="2265777"/>
                  <a:chExt cx="3146210" cy="3505989"/>
                </a:xfrm>
              </p:grpSpPr>
              <p:sp>
                <p:nvSpPr>
                  <p:cNvPr id="113" name="Rounded Rectangle 112">
                    <a:extLst>
                      <a:ext uri="{FF2B5EF4-FFF2-40B4-BE49-F238E27FC236}">
                        <a16:creationId xmlns:a16="http://schemas.microsoft.com/office/drawing/2014/main" id="{69A90ACD-3030-E644-A33C-CB47FC645C46}"/>
                      </a:ext>
                    </a:extLst>
                  </p:cNvPr>
                  <p:cNvSpPr/>
                  <p:nvPr/>
                </p:nvSpPr>
                <p:spPr>
                  <a:xfrm>
                    <a:off x="9148905" y="2265777"/>
                    <a:ext cx="1828800" cy="304800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 err="1">
                        <a:solidFill>
                          <a:srgbClr val="FFFFFF"/>
                        </a:solidFill>
                      </a:rPr>
                      <a:t>getElements</a:t>
                    </a:r>
                    <a:r>
                      <a:rPr lang="en-US" sz="1600" dirty="0">
                        <a:solidFill>
                          <a:srgbClr val="FFFFFF"/>
                        </a:solidFill>
                      </a:rPr>
                      <a:t>()</a:t>
                    </a:r>
                  </a:p>
                </p:txBody>
              </p:sp>
              <p:sp>
                <p:nvSpPr>
                  <p:cNvPr id="114" name="Right Bracket 113">
                    <a:extLst>
                      <a:ext uri="{FF2B5EF4-FFF2-40B4-BE49-F238E27FC236}">
                        <a16:creationId xmlns:a16="http://schemas.microsoft.com/office/drawing/2014/main" id="{AF474A70-FA0A-F344-8ED3-D0298FEEE758}"/>
                      </a:ext>
                    </a:extLst>
                  </p:cNvPr>
                  <p:cNvSpPr/>
                  <p:nvPr/>
                </p:nvSpPr>
                <p:spPr>
                  <a:xfrm flipH="1">
                    <a:off x="8605870" y="3397730"/>
                    <a:ext cx="546940" cy="2134103"/>
                  </a:xfrm>
                  <a:prstGeom prst="rightBracket">
                    <a:avLst>
                      <a:gd name="adj" fmla="val 744119"/>
                    </a:avLst>
                  </a:prstGeom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5DD70CA2-4144-1D4D-9271-087833CFD265}"/>
                      </a:ext>
                    </a:extLst>
                  </p:cNvPr>
                  <p:cNvCxnSpPr>
                    <a:cxnSpLocks/>
                    <a:endCxn id="117" idx="0"/>
                  </p:cNvCxnSpPr>
                  <p:nvPr/>
                </p:nvCxnSpPr>
                <p:spPr>
                  <a:xfrm flipH="1">
                    <a:off x="10058627" y="4966898"/>
                    <a:ext cx="3351" cy="500489"/>
                  </a:xfrm>
                  <a:prstGeom prst="straightConnector1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ECBF5D44-8225-9C40-B82B-A59ED0AA40F2}"/>
                      </a:ext>
                    </a:extLst>
                  </p:cNvPr>
                  <p:cNvSpPr/>
                  <p:nvPr/>
                </p:nvSpPr>
                <p:spPr>
                  <a:xfrm>
                    <a:off x="9148904" y="3254465"/>
                    <a:ext cx="1828799" cy="301752"/>
                  </a:xfrm>
                  <a:prstGeom prst="ellipse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Element</a:t>
                    </a:r>
                  </a:p>
                </p:txBody>
              </p:sp>
              <p:sp>
                <p:nvSpPr>
                  <p:cNvPr id="117" name="Rounded Rectangle 116">
                    <a:extLst>
                      <a:ext uri="{FF2B5EF4-FFF2-40B4-BE49-F238E27FC236}">
                        <a16:creationId xmlns:a16="http://schemas.microsoft.com/office/drawing/2014/main" id="{15945A75-1851-D047-A6D2-34F43CBE7BBA}"/>
                      </a:ext>
                    </a:extLst>
                  </p:cNvPr>
                  <p:cNvSpPr/>
                  <p:nvPr/>
                </p:nvSpPr>
                <p:spPr>
                  <a:xfrm>
                    <a:off x="9114093" y="5467387"/>
                    <a:ext cx="1889067" cy="304379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add()</a:t>
                    </a:r>
                  </a:p>
                </p:txBody>
              </p:sp>
              <p:cxnSp>
                <p:nvCxnSpPr>
                  <p:cNvPr id="118" name="Straight Arrow Connector 117">
                    <a:extLst>
                      <a:ext uri="{FF2B5EF4-FFF2-40B4-BE49-F238E27FC236}">
                        <a16:creationId xmlns:a16="http://schemas.microsoft.com/office/drawing/2014/main" id="{13BF60AD-9160-5947-B11F-ECB453A6C13A}"/>
                      </a:ext>
                    </a:extLst>
                  </p:cNvPr>
                  <p:cNvCxnSpPr>
                    <a:cxnSpLocks/>
                    <a:stCxn id="113" idx="2"/>
                    <a:endCxn id="116" idx="0"/>
                  </p:cNvCxnSpPr>
                  <p:nvPr/>
                </p:nvCxnSpPr>
                <p:spPr>
                  <a:xfrm flipH="1">
                    <a:off x="10063304" y="2570577"/>
                    <a:ext cx="1" cy="683888"/>
                  </a:xfrm>
                  <a:prstGeom prst="straightConnector1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>
                    <a:extLst>
                      <a:ext uri="{FF2B5EF4-FFF2-40B4-BE49-F238E27FC236}">
                        <a16:creationId xmlns:a16="http://schemas.microsoft.com/office/drawing/2014/main" id="{83F8DBA6-88AD-1843-A53A-001BB706EE32}"/>
                      </a:ext>
                    </a:extLst>
                  </p:cNvPr>
                  <p:cNvCxnSpPr>
                    <a:cxnSpLocks/>
                    <a:stCxn id="116" idx="4"/>
                  </p:cNvCxnSpPr>
                  <p:nvPr/>
                </p:nvCxnSpPr>
                <p:spPr>
                  <a:xfrm flipH="1">
                    <a:off x="10061978" y="3556217"/>
                    <a:ext cx="1326" cy="551754"/>
                  </a:xfrm>
                  <a:prstGeom prst="straightConnector1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EF494DD-B8DB-714E-A865-8D3EDFFBC7FB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8626" y="2815451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def</a:t>
                    </a:r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5AEBFA78-92B1-9D4A-9EB2-67CCE7E6E1D1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1568" y="3683128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9FA97C25-2C72-BC49-8AD4-52BE74BA6B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9992" y="3238143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0C059C05-840E-BB42-AFF3-3C553BD68FE1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545" y="5132937"/>
                    <a:ext cx="8784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control</a:t>
                    </a:r>
                  </a:p>
                </p:txBody>
              </p:sp>
            </p:grp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D8207F1-D79F-A740-A9EC-9CD1E8F63618}"/>
                    </a:ext>
                  </a:extLst>
                </p:cNvPr>
                <p:cNvSpPr txBox="1"/>
                <p:nvPr/>
              </p:nvSpPr>
              <p:spPr>
                <a:xfrm>
                  <a:off x="7918223" y="4232560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108" name="Right Bracket 107">
                <a:extLst>
                  <a:ext uri="{FF2B5EF4-FFF2-40B4-BE49-F238E27FC236}">
                    <a16:creationId xmlns:a16="http://schemas.microsoft.com/office/drawing/2014/main" id="{17531FFF-EF88-B040-8DCC-A0680B74C440}"/>
                  </a:ext>
                </a:extLst>
              </p:cNvPr>
              <p:cNvSpPr/>
              <p:nvPr/>
            </p:nvSpPr>
            <p:spPr>
              <a:xfrm flipH="1">
                <a:off x="7147730" y="2795752"/>
                <a:ext cx="733666" cy="3195144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ight Bracket 108">
                <a:extLst>
                  <a:ext uri="{FF2B5EF4-FFF2-40B4-BE49-F238E27FC236}">
                    <a16:creationId xmlns:a16="http://schemas.microsoft.com/office/drawing/2014/main" id="{7E294F33-09EA-904D-965C-9CA499D9966C}"/>
                  </a:ext>
                </a:extLst>
              </p:cNvPr>
              <p:cNvSpPr/>
              <p:nvPr/>
            </p:nvSpPr>
            <p:spPr>
              <a:xfrm>
                <a:off x="9750207" y="2821292"/>
                <a:ext cx="422620" cy="2095336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3BC3E87-C6EE-F74E-A1A4-1AFF9A604FF3}"/>
                  </a:ext>
                </a:extLst>
              </p:cNvPr>
              <p:cNvSpPr txBox="1"/>
              <p:nvPr/>
            </p:nvSpPr>
            <p:spPr>
              <a:xfrm>
                <a:off x="7312260" y="4431711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106" name="Diamond 105">
              <a:extLst>
                <a:ext uri="{FF2B5EF4-FFF2-40B4-BE49-F238E27FC236}">
                  <a16:creationId xmlns:a16="http://schemas.microsoft.com/office/drawing/2014/main" id="{FF6BB270-D816-7D42-B722-3932B325C9C7}"/>
                </a:ext>
              </a:extLst>
            </p:cNvPr>
            <p:cNvSpPr/>
            <p:nvPr/>
          </p:nvSpPr>
          <p:spPr>
            <a:xfrm>
              <a:off x="8483607" y="4478200"/>
              <a:ext cx="1854423" cy="890865"/>
            </a:xfrm>
            <a:prstGeom prst="diamond">
              <a:avLst/>
            </a:prstGeom>
            <a:blipFill dpi="0" rotWithShape="1">
              <a:blip r:embed="rId2">
                <a:alphaModFix amt="25000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Enhanced For</a:t>
              </a: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9DBA92F-9BBA-2541-B32F-8537739E113E}"/>
              </a:ext>
            </a:extLst>
          </p:cNvPr>
          <p:cNvCxnSpPr>
            <a:cxnSpLocks/>
            <a:stCxn id="59" idx="3"/>
            <a:endCxn id="113" idx="1"/>
          </p:cNvCxnSpPr>
          <p:nvPr/>
        </p:nvCxnSpPr>
        <p:spPr>
          <a:xfrm flipV="1">
            <a:off x="3489077" y="2794468"/>
            <a:ext cx="4994698" cy="3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87B134F6-0A90-B147-A278-AEC8C2750BFA}"/>
              </a:ext>
            </a:extLst>
          </p:cNvPr>
          <p:cNvCxnSpPr>
            <a:cxnSpLocks/>
            <a:stCxn id="67" idx="3"/>
            <a:endCxn id="117" idx="1"/>
          </p:cNvCxnSpPr>
          <p:nvPr/>
        </p:nvCxnSpPr>
        <p:spPr>
          <a:xfrm flipV="1">
            <a:off x="3262950" y="5995868"/>
            <a:ext cx="5186013" cy="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DA827C-E421-3244-B914-F08302457F42}"/>
              </a:ext>
            </a:extLst>
          </p:cNvPr>
          <p:cNvGrpSpPr/>
          <p:nvPr/>
        </p:nvGrpSpPr>
        <p:grpSpPr>
          <a:xfrm>
            <a:off x="1091964" y="2646066"/>
            <a:ext cx="3025107" cy="3503363"/>
            <a:chOff x="1091964" y="2646066"/>
            <a:chExt cx="3025107" cy="350336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593E837-BF34-A648-B973-216833715D41}"/>
                </a:ext>
              </a:extLst>
            </p:cNvPr>
            <p:cNvGrpSpPr/>
            <p:nvPr/>
          </p:nvGrpSpPr>
          <p:grpSpPr>
            <a:xfrm>
              <a:off x="1091964" y="2646066"/>
              <a:ext cx="3025107" cy="3503363"/>
              <a:chOff x="8344102" y="2297309"/>
              <a:chExt cx="3025107" cy="3503363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6E4E249-5291-4343-B457-BD1C69072CAF}"/>
                  </a:ext>
                </a:extLst>
              </p:cNvPr>
              <p:cNvGrpSpPr/>
              <p:nvPr/>
            </p:nvGrpSpPr>
            <p:grpSpPr>
              <a:xfrm>
                <a:off x="8590104" y="2297309"/>
                <a:ext cx="2779105" cy="3503363"/>
                <a:chOff x="8590104" y="2297309"/>
                <a:chExt cx="2779105" cy="3503363"/>
              </a:xfrm>
            </p:grpSpPr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01BFDA5A-D75C-B74A-B64A-6BED8F8E9810}"/>
                    </a:ext>
                  </a:extLst>
                </p:cNvPr>
                <p:cNvSpPr/>
                <p:nvPr/>
              </p:nvSpPr>
              <p:spPr>
                <a:xfrm>
                  <a:off x="8912415" y="2297309"/>
                  <a:ext cx="1828800" cy="304800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9B90A5A8-DB84-DC48-8085-990141B8BDE9}"/>
                    </a:ext>
                  </a:extLst>
                </p:cNvPr>
                <p:cNvSpPr/>
                <p:nvPr/>
              </p:nvSpPr>
              <p:spPr>
                <a:xfrm>
                  <a:off x="9119759" y="2845962"/>
                  <a:ext cx="1414111" cy="304800"/>
                </a:xfrm>
                <a:prstGeom prst="roundRect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iterator()</a:t>
                  </a:r>
                </a:p>
              </p:txBody>
            </p: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B73B7293-25C6-E348-9CF5-BCCE18FA1DBB}"/>
                    </a:ext>
                  </a:extLst>
                </p:cNvPr>
                <p:cNvCxnSpPr>
                  <a:cxnSpLocks/>
                  <a:stCxn id="59" idx="2"/>
                  <a:endCxn id="60" idx="0"/>
                </p:cNvCxnSpPr>
                <p:nvPr/>
              </p:nvCxnSpPr>
              <p:spPr>
                <a:xfrm>
                  <a:off x="9826815" y="2602109"/>
                  <a:ext cx="0" cy="243853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ight Bracket 61">
                  <a:extLst>
                    <a:ext uri="{FF2B5EF4-FFF2-40B4-BE49-F238E27FC236}">
                      <a16:creationId xmlns:a16="http://schemas.microsoft.com/office/drawing/2014/main" id="{0D721ADA-CCD2-1241-B335-E3C037647CE8}"/>
                    </a:ext>
                  </a:extLst>
                </p:cNvPr>
                <p:cNvSpPr/>
                <p:nvPr/>
              </p:nvSpPr>
              <p:spPr>
                <a:xfrm flipH="1">
                  <a:off x="8590104" y="3558378"/>
                  <a:ext cx="533400" cy="2115293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00E2F069-5C87-CA47-B36A-F62F50F35615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9811824" y="4790497"/>
                  <a:ext cx="2767" cy="708423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ounded Rectangle 63">
                  <a:extLst>
                    <a:ext uri="{FF2B5EF4-FFF2-40B4-BE49-F238E27FC236}">
                      <a16:creationId xmlns:a16="http://schemas.microsoft.com/office/drawing/2014/main" id="{7115F95B-65FE-2045-A2D7-1F8CA97DA700}"/>
                    </a:ext>
                  </a:extLst>
                </p:cNvPr>
                <p:cNvSpPr/>
                <p:nvPr/>
              </p:nvSpPr>
              <p:spPr>
                <a:xfrm>
                  <a:off x="10340873" y="5020309"/>
                  <a:ext cx="1028336" cy="301752"/>
                </a:xfrm>
                <a:prstGeom prst="roundRect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next()</a:t>
                  </a:r>
                </a:p>
              </p:txBody>
            </p:sp>
            <p:sp>
              <p:nvSpPr>
                <p:cNvPr id="65" name="Rounded Rectangle 64">
                  <a:extLst>
                    <a:ext uri="{FF2B5EF4-FFF2-40B4-BE49-F238E27FC236}">
                      <a16:creationId xmlns:a16="http://schemas.microsoft.com/office/drawing/2014/main" id="{C64BD661-6A94-9B49-9B1C-E4B7C4987A94}"/>
                    </a:ext>
                  </a:extLst>
                </p:cNvPr>
                <p:cNvSpPr/>
                <p:nvPr/>
              </p:nvSpPr>
              <p:spPr>
                <a:xfrm>
                  <a:off x="9212816" y="3935091"/>
                  <a:ext cx="1214184" cy="301752"/>
                </a:xfrm>
                <a:prstGeom prst="roundRect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hasNext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C9D76A6D-0725-AB47-B7F4-B7A83C0893C0}"/>
                    </a:ext>
                  </a:extLst>
                </p:cNvPr>
                <p:cNvSpPr/>
                <p:nvPr/>
              </p:nvSpPr>
              <p:spPr>
                <a:xfrm>
                  <a:off x="9115966" y="3380593"/>
                  <a:ext cx="1417320" cy="301752"/>
                </a:xfrm>
                <a:prstGeom prst="ellipse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</a:t>
                  </a:r>
                </a:p>
              </p:txBody>
            </p:sp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id="{89F68E3F-BB9D-4F4F-A57C-36AF8A62ED23}"/>
                    </a:ext>
                  </a:extLst>
                </p:cNvPr>
                <p:cNvSpPr/>
                <p:nvPr/>
              </p:nvSpPr>
              <p:spPr>
                <a:xfrm>
                  <a:off x="9114093" y="5498920"/>
                  <a:ext cx="1400995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E0A2D41D-C870-7548-98AD-0EDB451C72B0}"/>
                    </a:ext>
                  </a:extLst>
                </p:cNvPr>
                <p:cNvCxnSpPr>
                  <a:cxnSpLocks/>
                  <a:stCxn id="60" idx="2"/>
                  <a:endCxn id="66" idx="0"/>
                </p:cNvCxnSpPr>
                <p:nvPr/>
              </p:nvCxnSpPr>
              <p:spPr>
                <a:xfrm flipH="1">
                  <a:off x="9824626" y="3150762"/>
                  <a:ext cx="2189" cy="229831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EDEF7EFA-8B13-1044-B7A0-EF353A1DB39D}"/>
                    </a:ext>
                  </a:extLst>
                </p:cNvPr>
                <p:cNvCxnSpPr>
                  <a:cxnSpLocks/>
                  <a:stCxn id="66" idx="4"/>
                  <a:endCxn id="65" idx="0"/>
                </p:cNvCxnSpPr>
                <p:nvPr/>
              </p:nvCxnSpPr>
              <p:spPr>
                <a:xfrm flipH="1">
                  <a:off x="9819908" y="3682345"/>
                  <a:ext cx="4718" cy="252746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FAAFB925-DFEE-1149-964A-98CD8DB9F698}"/>
                    </a:ext>
                  </a:extLst>
                </p:cNvPr>
                <p:cNvCxnSpPr>
                  <a:cxnSpLocks/>
                  <a:stCxn id="65" idx="2"/>
                </p:cNvCxnSpPr>
                <p:nvPr/>
              </p:nvCxnSpPr>
              <p:spPr>
                <a:xfrm flipH="1">
                  <a:off x="9811824" y="4236843"/>
                  <a:ext cx="8084" cy="251902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F5B48397-FB54-E645-8CCF-4A4BEE491B6B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9811824" y="4790497"/>
                  <a:ext cx="1043217" cy="229812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E5F381D2-1808-4246-B9CB-942B1ED18627}"/>
                    </a:ext>
                  </a:extLst>
                </p:cNvPr>
                <p:cNvCxnSpPr>
                  <a:cxnSpLocks/>
                  <a:stCxn id="64" idx="2"/>
                  <a:endCxn id="67" idx="0"/>
                </p:cNvCxnSpPr>
                <p:nvPr/>
              </p:nvCxnSpPr>
              <p:spPr>
                <a:xfrm flipH="1">
                  <a:off x="9814591" y="5322061"/>
                  <a:ext cx="1040450" cy="176859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E96CA36-DC51-1B47-A170-0CA33E9AA056}"/>
                    </a:ext>
                  </a:extLst>
                </p:cNvPr>
                <p:cNvSpPr txBox="1"/>
                <p:nvPr/>
              </p:nvSpPr>
              <p:spPr>
                <a:xfrm>
                  <a:off x="9825261" y="255011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recv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0B0CED2-0CBA-5B4E-83DE-47154BFAE005}"/>
                    </a:ext>
                  </a:extLst>
                </p:cNvPr>
                <p:cNvSpPr txBox="1"/>
                <p:nvPr/>
              </p:nvSpPr>
              <p:spPr>
                <a:xfrm>
                  <a:off x="9863629" y="3117487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def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4742604-33A5-234D-A489-8E211DEA7133}"/>
                    </a:ext>
                  </a:extLst>
                </p:cNvPr>
                <p:cNvSpPr txBox="1"/>
                <p:nvPr/>
              </p:nvSpPr>
              <p:spPr>
                <a:xfrm>
                  <a:off x="9834912" y="3652113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recv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4257D19-DC31-DC4C-9BFD-8902B75B8F68}"/>
                    </a:ext>
                  </a:extLst>
                </p:cNvPr>
                <p:cNvSpPr txBox="1"/>
                <p:nvPr/>
              </p:nvSpPr>
              <p:spPr>
                <a:xfrm>
                  <a:off x="9824240" y="4206126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cond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DE13A64-C516-AF4F-A569-29AB8B9D2E2B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control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68D705D-004C-7D4C-822F-5DD5AF4627AC}"/>
                    </a:ext>
                  </a:extLst>
                </p:cNvPr>
                <p:cNvSpPr txBox="1"/>
                <p:nvPr/>
              </p:nvSpPr>
              <p:spPr>
                <a:xfrm>
                  <a:off x="9170474" y="499217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control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EA9A9089-8A01-0B48-AA4A-2A09F4B8FD0E}"/>
                    </a:ext>
                  </a:extLst>
                </p:cNvPr>
                <p:cNvSpPr txBox="1"/>
                <p:nvPr/>
              </p:nvSpPr>
              <p:spPr>
                <a:xfrm>
                  <a:off x="10373861" y="5251590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para</a:t>
                  </a:r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ECF7BAF-DF91-2548-88C1-7CD9A5640D33}"/>
                  </a:ext>
                </a:extLst>
              </p:cNvPr>
              <p:cNvSpPr txBox="1"/>
              <p:nvPr/>
            </p:nvSpPr>
            <p:spPr>
              <a:xfrm>
                <a:off x="8344102" y="529995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6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25" name="Diamond 124">
              <a:extLst>
                <a:ext uri="{FF2B5EF4-FFF2-40B4-BE49-F238E27FC236}">
                  <a16:creationId xmlns:a16="http://schemas.microsoft.com/office/drawing/2014/main" id="{BF1D4B60-DF2B-BB45-8900-6EA2925EB745}"/>
                </a:ext>
              </a:extLst>
            </p:cNvPr>
            <p:cNvSpPr/>
            <p:nvPr/>
          </p:nvSpPr>
          <p:spPr>
            <a:xfrm>
              <a:off x="1908274" y="4824822"/>
              <a:ext cx="1306626" cy="299562"/>
            </a:xfrm>
            <a:prstGeom prst="diamond">
              <a:avLst/>
            </a:prstGeom>
            <a:blipFill dpi="0" rotWithShape="1">
              <a:blip r:embed="rId2">
                <a:alphaModFix amt="25000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For</a:t>
              </a:r>
            </a:p>
          </p:txBody>
        </p:sp>
      </p:grpSp>
      <p:sp>
        <p:nvSpPr>
          <p:cNvPr id="127" name="TextBox 126">
            <a:extLst>
              <a:ext uri="{FF2B5EF4-FFF2-40B4-BE49-F238E27FC236}">
                <a16:creationId xmlns:a16="http://schemas.microsoft.com/office/drawing/2014/main" id="{C4BDACC0-5776-A64F-91E0-6AD8C292CA65}"/>
              </a:ext>
            </a:extLst>
          </p:cNvPr>
          <p:cNvSpPr txBox="1"/>
          <p:nvPr/>
        </p:nvSpPr>
        <p:spPr>
          <a:xfrm>
            <a:off x="5103026" y="5663116"/>
            <a:ext cx="150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un-changed map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1305CCAC-20F7-6741-8A75-0AEB6BC228C4}"/>
              </a:ext>
            </a:extLst>
          </p:cNvPr>
          <p:cNvSpPr txBox="1"/>
          <p:nvPr/>
        </p:nvSpPr>
        <p:spPr>
          <a:xfrm>
            <a:off x="5103026" y="2848156"/>
            <a:ext cx="150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un-changed map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A69A24F-4E96-7E43-92E6-238ED9E6FE46}"/>
              </a:ext>
            </a:extLst>
          </p:cNvPr>
          <p:cNvSpPr txBox="1"/>
          <p:nvPr/>
        </p:nvSpPr>
        <p:spPr>
          <a:xfrm>
            <a:off x="838191" y="1447684"/>
            <a:ext cx="56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Before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0C029E8-C006-0844-B97E-FC10A0EE6167}"/>
              </a:ext>
            </a:extLst>
          </p:cNvPr>
          <p:cNvSpPr txBox="1"/>
          <p:nvPr/>
        </p:nvSpPr>
        <p:spPr>
          <a:xfrm>
            <a:off x="6532419" y="1479880"/>
            <a:ext cx="470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795021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0338-A9F0-7644-BA24-93E30318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Fine-grained Change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3D4C7-4956-134D-B3E0-A3A09EF5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3AC87-D2D8-C94B-894F-AB6E9651BAB5}"/>
              </a:ext>
            </a:extLst>
          </p:cNvPr>
          <p:cNvSpPr txBox="1">
            <a:spLocks/>
          </p:cNvSpPr>
          <p:nvPr/>
        </p:nvSpPr>
        <p:spPr>
          <a:xfrm>
            <a:off x="838200" y="1809859"/>
            <a:ext cx="5641428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1– </a:t>
            </a:r>
            <a:r>
              <a:rPr lang="en-US" sz="1400" b="1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2–  	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___________________________</a:t>
            </a:r>
            <a:endParaRPr lang="en-US" sz="1400" kern="1000" dirty="0"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49B7-8BAF-C14C-AB84-C32CBE857F00}"/>
              </a:ext>
            </a:extLst>
          </p:cNvPr>
          <p:cNvSpPr txBox="1">
            <a:spLocks/>
          </p:cNvSpPr>
          <p:nvPr/>
        </p:nvSpPr>
        <p:spPr>
          <a:xfrm>
            <a:off x="7472854" y="1809859"/>
            <a:ext cx="3880945" cy="92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1+ </a:t>
            </a:r>
            <a:r>
              <a:rPr lang="en-US" sz="1400" b="1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(Element elm : 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2+  	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(elm);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2DFA48-8514-A94F-B871-D8FF6A69B368}"/>
              </a:ext>
            </a:extLst>
          </p:cNvPr>
          <p:cNvGrpSpPr/>
          <p:nvPr/>
        </p:nvGrpSpPr>
        <p:grpSpPr>
          <a:xfrm>
            <a:off x="1091964" y="2646066"/>
            <a:ext cx="3025107" cy="3503363"/>
            <a:chOff x="1091964" y="2646066"/>
            <a:chExt cx="3025107" cy="35033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F046876-5E87-FD40-B0AA-44BEDEF966FA}"/>
                </a:ext>
              </a:extLst>
            </p:cNvPr>
            <p:cNvGrpSpPr/>
            <p:nvPr/>
          </p:nvGrpSpPr>
          <p:grpSpPr>
            <a:xfrm>
              <a:off x="1091964" y="2646066"/>
              <a:ext cx="3025107" cy="3503363"/>
              <a:chOff x="8344102" y="2297309"/>
              <a:chExt cx="3025107" cy="350336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600E405-2EB8-474D-9C6A-222372D0A5DD}"/>
                  </a:ext>
                </a:extLst>
              </p:cNvPr>
              <p:cNvGrpSpPr/>
              <p:nvPr/>
            </p:nvGrpSpPr>
            <p:grpSpPr>
              <a:xfrm>
                <a:off x="8590104" y="2297309"/>
                <a:ext cx="2779105" cy="3503363"/>
                <a:chOff x="8590104" y="2297309"/>
                <a:chExt cx="2779105" cy="3503363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E12A0B2-1889-D54B-A34F-CC9135954443}"/>
                    </a:ext>
                  </a:extLst>
                </p:cNvPr>
                <p:cNvSpPr/>
                <p:nvPr/>
              </p:nvSpPr>
              <p:spPr>
                <a:xfrm>
                  <a:off x="8912415" y="2297309"/>
                  <a:ext cx="1828800" cy="304800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73BBF111-A048-5046-80E3-BFA7153AF95E}"/>
                    </a:ext>
                  </a:extLst>
                </p:cNvPr>
                <p:cNvSpPr/>
                <p:nvPr/>
              </p:nvSpPr>
              <p:spPr>
                <a:xfrm>
                  <a:off x="9119759" y="2845962"/>
                  <a:ext cx="1414111" cy="304800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/>
                    <a:t>iterator()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8F87F2B4-2E09-E342-BE24-0A16CA1F2062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9826815" y="2602109"/>
                  <a:ext cx="0" cy="2438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ight Bracket 13">
                  <a:extLst>
                    <a:ext uri="{FF2B5EF4-FFF2-40B4-BE49-F238E27FC236}">
                      <a16:creationId xmlns:a16="http://schemas.microsoft.com/office/drawing/2014/main" id="{54298EB5-B34B-DA44-BF22-F486B57C3866}"/>
                    </a:ext>
                  </a:extLst>
                </p:cNvPr>
                <p:cNvSpPr/>
                <p:nvPr/>
              </p:nvSpPr>
              <p:spPr>
                <a:xfrm flipH="1">
                  <a:off x="8590104" y="3558378"/>
                  <a:ext cx="533400" cy="2115293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24CCB822-48C9-204D-B2FA-44EE14A6CB9E}"/>
                    </a:ext>
                  </a:extLst>
                </p:cNvPr>
                <p:cNvCxnSpPr>
                  <a:cxnSpLocks/>
                  <a:endCxn id="20" idx="0"/>
                </p:cNvCxnSpPr>
                <p:nvPr/>
              </p:nvCxnSpPr>
              <p:spPr>
                <a:xfrm>
                  <a:off x="9811824" y="4790497"/>
                  <a:ext cx="2767" cy="70842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DBAC00FA-EB20-184E-85FE-DB8A9624843C}"/>
                    </a:ext>
                  </a:extLst>
                </p:cNvPr>
                <p:cNvSpPr/>
                <p:nvPr/>
              </p:nvSpPr>
              <p:spPr>
                <a:xfrm>
                  <a:off x="10340873" y="5020309"/>
                  <a:ext cx="1028336" cy="301752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/>
                    <a:t>next()</a:t>
                  </a:r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21D0ED98-6BEC-CF4F-BC4D-0682C6B2AFEB}"/>
                    </a:ext>
                  </a:extLst>
                </p:cNvPr>
                <p:cNvSpPr/>
                <p:nvPr/>
              </p:nvSpPr>
              <p:spPr>
                <a:xfrm>
                  <a:off x="9212816" y="3935091"/>
                  <a:ext cx="1214184" cy="301752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/>
                    <a:t>hasNext</a:t>
                  </a:r>
                  <a:r>
                    <a:rPr lang="en-US" sz="1600" dirty="0"/>
                    <a:t>()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47BCA8B-B929-704F-A3ED-8B82BF04F802}"/>
                    </a:ext>
                  </a:extLst>
                </p:cNvPr>
                <p:cNvSpPr/>
                <p:nvPr/>
              </p:nvSpPr>
              <p:spPr>
                <a:xfrm>
                  <a:off x="9115966" y="3380593"/>
                  <a:ext cx="1417320" cy="301752"/>
                </a:xfrm>
                <a:prstGeom prst="ellipse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/>
                    <a:t>Iterator</a:t>
                  </a: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91153C17-D75B-DD4E-82D0-1FB0E9EC621E}"/>
                    </a:ext>
                  </a:extLst>
                </p:cNvPr>
                <p:cNvSpPr/>
                <p:nvPr/>
              </p:nvSpPr>
              <p:spPr>
                <a:xfrm>
                  <a:off x="9114093" y="5498920"/>
                  <a:ext cx="1400995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5DCD1D7-7CAC-124F-96A2-4E68DD2B4992}"/>
                    </a:ext>
                  </a:extLst>
                </p:cNvPr>
                <p:cNvCxnSpPr>
                  <a:cxnSpLocks/>
                  <a:stCxn id="12" idx="2"/>
                  <a:endCxn id="19" idx="0"/>
                </p:cNvCxnSpPr>
                <p:nvPr/>
              </p:nvCxnSpPr>
              <p:spPr>
                <a:xfrm flipH="1">
                  <a:off x="9824626" y="3150762"/>
                  <a:ext cx="2189" cy="22983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4AF2CE3-3C1E-0746-A333-4293818ADCA6}"/>
                    </a:ext>
                  </a:extLst>
                </p:cNvPr>
                <p:cNvCxnSpPr>
                  <a:cxnSpLocks/>
                  <a:stCxn id="19" idx="4"/>
                  <a:endCxn id="18" idx="0"/>
                </p:cNvCxnSpPr>
                <p:nvPr/>
              </p:nvCxnSpPr>
              <p:spPr>
                <a:xfrm flipH="1">
                  <a:off x="9819908" y="3682345"/>
                  <a:ext cx="4718" cy="2527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756193C8-38AF-E84F-A11F-A63FB4009E90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 flipH="1">
                  <a:off x="9811824" y="4236843"/>
                  <a:ext cx="8084" cy="25190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08E2415-091A-3A45-B0CA-B8D30E12EB3A}"/>
                    </a:ext>
                  </a:extLst>
                </p:cNvPr>
                <p:cNvCxnSpPr>
                  <a:cxnSpLocks/>
                  <a:endCxn id="17" idx="0"/>
                </p:cNvCxnSpPr>
                <p:nvPr/>
              </p:nvCxnSpPr>
              <p:spPr>
                <a:xfrm>
                  <a:off x="9811824" y="4790497"/>
                  <a:ext cx="1043217" cy="2298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78169713-BB28-E049-8B73-718BFA7A4BEA}"/>
                    </a:ext>
                  </a:extLst>
                </p:cNvPr>
                <p:cNvCxnSpPr>
                  <a:cxnSpLocks/>
                  <a:stCxn id="17" idx="2"/>
                  <a:endCxn id="20" idx="0"/>
                </p:cNvCxnSpPr>
                <p:nvPr/>
              </p:nvCxnSpPr>
              <p:spPr>
                <a:xfrm flipH="1">
                  <a:off x="9814591" y="5322061"/>
                  <a:ext cx="1040450" cy="1768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070B52B-2787-954F-8738-59FDF9F2230A}"/>
                    </a:ext>
                  </a:extLst>
                </p:cNvPr>
                <p:cNvSpPr txBox="1"/>
                <p:nvPr/>
              </p:nvSpPr>
              <p:spPr>
                <a:xfrm>
                  <a:off x="9825261" y="255011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4F40121-8DBD-084C-8562-21EED312836D}"/>
                    </a:ext>
                  </a:extLst>
                </p:cNvPr>
                <p:cNvSpPr txBox="1"/>
                <p:nvPr/>
              </p:nvSpPr>
              <p:spPr>
                <a:xfrm>
                  <a:off x="9863629" y="3117487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def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EC7DA31-5E36-7942-A769-0810E533AE98}"/>
                    </a:ext>
                  </a:extLst>
                </p:cNvPr>
                <p:cNvSpPr txBox="1"/>
                <p:nvPr/>
              </p:nvSpPr>
              <p:spPr>
                <a:xfrm>
                  <a:off x="9834912" y="3652113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182FF1-F891-EA47-997E-8E38602EF975}"/>
                    </a:ext>
                  </a:extLst>
                </p:cNvPr>
                <p:cNvSpPr txBox="1"/>
                <p:nvPr/>
              </p:nvSpPr>
              <p:spPr>
                <a:xfrm>
                  <a:off x="9824240" y="4206126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cond</a:t>
                  </a:r>
                  <a:endParaRPr lang="en-US" sz="1400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613CF8-9C07-CE42-B54F-83780703B310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562C740-9DDE-B14C-8C74-7AFC4DCFC572}"/>
                    </a:ext>
                  </a:extLst>
                </p:cNvPr>
                <p:cNvSpPr txBox="1"/>
                <p:nvPr/>
              </p:nvSpPr>
              <p:spPr>
                <a:xfrm>
                  <a:off x="9170474" y="499217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84B1DE2-2601-BF44-8C43-4377A53DF537}"/>
                    </a:ext>
                  </a:extLst>
                </p:cNvPr>
                <p:cNvSpPr txBox="1"/>
                <p:nvPr/>
              </p:nvSpPr>
              <p:spPr>
                <a:xfrm>
                  <a:off x="10373861" y="5251590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5CB79F-9EEA-BA49-98C2-E085031517D8}"/>
                  </a:ext>
                </a:extLst>
              </p:cNvPr>
              <p:cNvSpPr txBox="1"/>
              <p:nvPr/>
            </p:nvSpPr>
            <p:spPr>
              <a:xfrm>
                <a:off x="8344102" y="529995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</p:grp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37575E01-15AD-9A45-BC2F-19390C395A6B}"/>
                </a:ext>
              </a:extLst>
            </p:cNvPr>
            <p:cNvSpPr/>
            <p:nvPr/>
          </p:nvSpPr>
          <p:spPr>
            <a:xfrm>
              <a:off x="1907857" y="4839236"/>
              <a:ext cx="1306626" cy="299562"/>
            </a:xfrm>
            <a:prstGeom prst="diamond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/>
                <a:t>For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595783-F117-594E-9DC6-A13D5538FB61}"/>
              </a:ext>
            </a:extLst>
          </p:cNvPr>
          <p:cNvGrpSpPr/>
          <p:nvPr/>
        </p:nvGrpSpPr>
        <p:grpSpPr>
          <a:xfrm>
            <a:off x="7253093" y="2673600"/>
            <a:ext cx="3833857" cy="3505989"/>
            <a:chOff x="7253093" y="2673600"/>
            <a:chExt cx="3833857" cy="3505989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33A369B-F51A-544E-A83F-78287813A101}"/>
                </a:ext>
              </a:extLst>
            </p:cNvPr>
            <p:cNvGrpSpPr/>
            <p:nvPr/>
          </p:nvGrpSpPr>
          <p:grpSpPr>
            <a:xfrm>
              <a:off x="7253093" y="2673600"/>
              <a:ext cx="3833857" cy="3505989"/>
              <a:chOff x="6685527" y="2673600"/>
              <a:chExt cx="3833857" cy="350598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E61C017-12BC-8C46-AF3E-7AC85F7D9092}"/>
                  </a:ext>
                </a:extLst>
              </p:cNvPr>
              <p:cNvGrpSpPr/>
              <p:nvPr/>
            </p:nvGrpSpPr>
            <p:grpSpPr>
              <a:xfrm>
                <a:off x="6685527" y="2673600"/>
                <a:ext cx="3833857" cy="3505989"/>
                <a:chOff x="7918223" y="2297309"/>
                <a:chExt cx="3833857" cy="3505989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70740374-1BEB-A644-A66D-662CCE346112}"/>
                    </a:ext>
                  </a:extLst>
                </p:cNvPr>
                <p:cNvGrpSpPr/>
                <p:nvPr/>
              </p:nvGrpSpPr>
              <p:grpSpPr>
                <a:xfrm>
                  <a:off x="8605870" y="2297309"/>
                  <a:ext cx="3146210" cy="3505989"/>
                  <a:chOff x="8605870" y="2297309"/>
                  <a:chExt cx="3146210" cy="3505989"/>
                </a:xfrm>
              </p:grpSpPr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8690E067-6D8A-4A47-8A61-BFD6599F38BA}"/>
                      </a:ext>
                    </a:extLst>
                  </p:cNvPr>
                  <p:cNvSpPr/>
                  <p:nvPr/>
                </p:nvSpPr>
                <p:spPr>
                  <a:xfrm>
                    <a:off x="9148905" y="2297309"/>
                    <a:ext cx="1828800" cy="304800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 err="1">
                        <a:solidFill>
                          <a:srgbClr val="FFFFFF"/>
                        </a:solidFill>
                      </a:rPr>
                      <a:t>getElements</a:t>
                    </a:r>
                    <a:r>
                      <a:rPr lang="en-US" sz="1600" dirty="0">
                        <a:solidFill>
                          <a:srgbClr val="FFFFFF"/>
                        </a:solidFill>
                      </a:rPr>
                      <a:t>()</a:t>
                    </a:r>
                  </a:p>
                </p:txBody>
              </p:sp>
              <p:sp>
                <p:nvSpPr>
                  <p:cNvPr id="39" name="Right Bracket 38">
                    <a:extLst>
                      <a:ext uri="{FF2B5EF4-FFF2-40B4-BE49-F238E27FC236}">
                        <a16:creationId xmlns:a16="http://schemas.microsoft.com/office/drawing/2014/main" id="{BDEFB9A8-1D7C-8E44-AA7F-1187AE799023}"/>
                      </a:ext>
                    </a:extLst>
                  </p:cNvPr>
                  <p:cNvSpPr/>
                  <p:nvPr/>
                </p:nvSpPr>
                <p:spPr>
                  <a:xfrm flipH="1">
                    <a:off x="8605870" y="3397730"/>
                    <a:ext cx="546940" cy="2134103"/>
                  </a:xfrm>
                  <a:prstGeom prst="rightBracket">
                    <a:avLst>
                      <a:gd name="adj" fmla="val 744119"/>
                    </a:avLst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4210FE62-C577-5547-B119-96EC7EE7C60B}"/>
                      </a:ext>
                    </a:extLst>
                  </p:cNvPr>
                  <p:cNvCxnSpPr>
                    <a:cxnSpLocks/>
                    <a:endCxn id="45" idx="0"/>
                  </p:cNvCxnSpPr>
                  <p:nvPr/>
                </p:nvCxnSpPr>
                <p:spPr>
                  <a:xfrm flipH="1">
                    <a:off x="10058627" y="4998430"/>
                    <a:ext cx="3351" cy="50048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D874E6D8-A523-0444-B82F-780F12E69761}"/>
                      </a:ext>
                    </a:extLst>
                  </p:cNvPr>
                  <p:cNvSpPr/>
                  <p:nvPr/>
                </p:nvSpPr>
                <p:spPr>
                  <a:xfrm>
                    <a:off x="9148904" y="3254465"/>
                    <a:ext cx="1828799" cy="301752"/>
                  </a:xfrm>
                  <a:prstGeom prst="ellipse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9050" cap="flat">
                    <a:solidFill>
                      <a:schemeClr val="tx1"/>
                    </a:solidFill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Element</a:t>
                    </a:r>
                  </a:p>
                </p:txBody>
              </p:sp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B8EB70C1-AEBE-F441-B933-773EAD8DEA33}"/>
                      </a:ext>
                    </a:extLst>
                  </p:cNvPr>
                  <p:cNvSpPr/>
                  <p:nvPr/>
                </p:nvSpPr>
                <p:spPr>
                  <a:xfrm>
                    <a:off x="9114093" y="5498919"/>
                    <a:ext cx="1889067" cy="304379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add()</a:t>
                    </a:r>
                  </a:p>
                </p:txBody>
              </p: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63639F69-8170-7547-A201-7030EB9A21DD}"/>
                      </a:ext>
                    </a:extLst>
                  </p:cNvPr>
                  <p:cNvCxnSpPr>
                    <a:cxnSpLocks/>
                    <a:stCxn id="36" idx="2"/>
                    <a:endCxn id="44" idx="0"/>
                  </p:cNvCxnSpPr>
                  <p:nvPr/>
                </p:nvCxnSpPr>
                <p:spPr>
                  <a:xfrm flipH="1">
                    <a:off x="10063304" y="2602109"/>
                    <a:ext cx="1" cy="6523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75FE3783-DAE3-C94A-ACB2-98B27A7817A0}"/>
                      </a:ext>
                    </a:extLst>
                  </p:cNvPr>
                  <p:cNvCxnSpPr>
                    <a:cxnSpLocks/>
                    <a:stCxn id="44" idx="4"/>
                  </p:cNvCxnSpPr>
                  <p:nvPr/>
                </p:nvCxnSpPr>
                <p:spPr>
                  <a:xfrm flipH="1">
                    <a:off x="10061978" y="3556217"/>
                    <a:ext cx="1326" cy="55175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2F7D2B8-151D-BE4D-AEC3-906E7B7672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8626" y="2815451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def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2D26133-93B2-DD49-A995-141EE8303D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1568" y="3683128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A57BD9EE-E76E-044F-827E-E5C2616A12F3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9992" y="3238143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AD070D4-E7E2-FC4D-AF24-D0367854636C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545" y="5132937"/>
                    <a:ext cx="8784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control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83D8D97-D0D4-CB43-B047-742F40DA1792}"/>
                    </a:ext>
                  </a:extLst>
                </p:cNvPr>
                <p:cNvSpPr txBox="1"/>
                <p:nvPr/>
              </p:nvSpPr>
              <p:spPr>
                <a:xfrm>
                  <a:off x="7918223" y="4232560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78" name="Right Bracket 77">
                <a:extLst>
                  <a:ext uri="{FF2B5EF4-FFF2-40B4-BE49-F238E27FC236}">
                    <a16:creationId xmlns:a16="http://schemas.microsoft.com/office/drawing/2014/main" id="{1A90E407-85A4-3045-8CC1-CCE33900F60F}"/>
                  </a:ext>
                </a:extLst>
              </p:cNvPr>
              <p:cNvSpPr/>
              <p:nvPr/>
            </p:nvSpPr>
            <p:spPr>
              <a:xfrm flipH="1">
                <a:off x="7147730" y="2795752"/>
                <a:ext cx="733666" cy="3195144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ight Bracket 83">
                <a:extLst>
                  <a:ext uri="{FF2B5EF4-FFF2-40B4-BE49-F238E27FC236}">
                    <a16:creationId xmlns:a16="http://schemas.microsoft.com/office/drawing/2014/main" id="{EFDC55FB-9D61-3F4C-9DA9-DF7C921BFE35}"/>
                  </a:ext>
                </a:extLst>
              </p:cNvPr>
              <p:cNvSpPr/>
              <p:nvPr/>
            </p:nvSpPr>
            <p:spPr>
              <a:xfrm>
                <a:off x="9750207" y="2821292"/>
                <a:ext cx="422620" cy="2095336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7DCCF56-63C2-6144-9853-C9454D14249E}"/>
                  </a:ext>
                </a:extLst>
              </p:cNvPr>
              <p:cNvSpPr txBox="1"/>
              <p:nvPr/>
            </p:nvSpPr>
            <p:spPr>
              <a:xfrm>
                <a:off x="7312260" y="4431711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69" name="Diamond 68">
              <a:extLst>
                <a:ext uri="{FF2B5EF4-FFF2-40B4-BE49-F238E27FC236}">
                  <a16:creationId xmlns:a16="http://schemas.microsoft.com/office/drawing/2014/main" id="{D6902408-D8D5-F743-814F-12F2CD088F28}"/>
                </a:ext>
              </a:extLst>
            </p:cNvPr>
            <p:cNvSpPr/>
            <p:nvPr/>
          </p:nvSpPr>
          <p:spPr>
            <a:xfrm>
              <a:off x="8483607" y="4478200"/>
              <a:ext cx="1854423" cy="890865"/>
            </a:xfrm>
            <a:prstGeom prst="diamond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905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Enhanced For</a:t>
              </a: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03FEDB8-9759-8D48-AA59-08C5A656E246}"/>
              </a:ext>
            </a:extLst>
          </p:cNvPr>
          <p:cNvCxnSpPr>
            <a:cxnSpLocks/>
          </p:cNvCxnSpPr>
          <p:nvPr/>
        </p:nvCxnSpPr>
        <p:spPr>
          <a:xfrm flipV="1">
            <a:off x="3489077" y="2794468"/>
            <a:ext cx="4994698" cy="3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F1428-DA97-A141-983F-4B3BCA37CC91}"/>
              </a:ext>
            </a:extLst>
          </p:cNvPr>
          <p:cNvCxnSpPr>
            <a:cxnSpLocks/>
          </p:cNvCxnSpPr>
          <p:nvPr/>
        </p:nvCxnSpPr>
        <p:spPr>
          <a:xfrm flipV="1">
            <a:off x="3262950" y="5995868"/>
            <a:ext cx="5186013" cy="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0179453-17F3-5A4C-BB35-C53AA762839A}"/>
              </a:ext>
            </a:extLst>
          </p:cNvPr>
          <p:cNvSpPr txBox="1"/>
          <p:nvPr/>
        </p:nvSpPr>
        <p:spPr>
          <a:xfrm>
            <a:off x="5103026" y="5663116"/>
            <a:ext cx="150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un-changed map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33A205-21DE-E54A-AE10-2AAB056587F7}"/>
              </a:ext>
            </a:extLst>
          </p:cNvPr>
          <p:cNvSpPr txBox="1"/>
          <p:nvPr/>
        </p:nvSpPr>
        <p:spPr>
          <a:xfrm>
            <a:off x="5103026" y="2848156"/>
            <a:ext cx="150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un-changed map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888DF1-4C09-124A-848E-B1F975F42CB7}"/>
              </a:ext>
            </a:extLst>
          </p:cNvPr>
          <p:cNvGrpSpPr/>
          <p:nvPr/>
        </p:nvGrpSpPr>
        <p:grpSpPr>
          <a:xfrm>
            <a:off x="5190128" y="3835993"/>
            <a:ext cx="1617993" cy="1194296"/>
            <a:chOff x="5190128" y="3835993"/>
            <a:chExt cx="1617993" cy="119429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8EC118C-1C76-9E4A-88B0-B8A29E12ED33}"/>
                </a:ext>
              </a:extLst>
            </p:cNvPr>
            <p:cNvGrpSpPr/>
            <p:nvPr/>
          </p:nvGrpSpPr>
          <p:grpSpPr>
            <a:xfrm>
              <a:off x="5190128" y="3835993"/>
              <a:ext cx="1617993" cy="1194296"/>
              <a:chOff x="6624860" y="3303760"/>
              <a:chExt cx="1617993" cy="1194296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BEB9C32-B1AB-2445-8B93-D554D909A392}"/>
                  </a:ext>
                </a:extLst>
              </p:cNvPr>
              <p:cNvSpPr/>
              <p:nvPr/>
            </p:nvSpPr>
            <p:spPr>
              <a:xfrm>
                <a:off x="6873164" y="3462016"/>
                <a:ext cx="1158498" cy="355980"/>
              </a:xfrm>
              <a:prstGeom prst="ellips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/>
                  <a:t>Deleted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2748E2C-6027-F043-9CDF-65A45CFF6606}"/>
                  </a:ext>
                </a:extLst>
              </p:cNvPr>
              <p:cNvSpPr/>
              <p:nvPr/>
            </p:nvSpPr>
            <p:spPr>
              <a:xfrm>
                <a:off x="6624860" y="3303760"/>
                <a:ext cx="1617993" cy="1194296"/>
              </a:xfrm>
              <a:prstGeom prst="rect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miter lim="400000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30E376B-4731-954C-AA3B-087F0405D18E}"/>
                </a:ext>
              </a:extLst>
            </p:cNvPr>
            <p:cNvSpPr/>
            <p:nvPr/>
          </p:nvSpPr>
          <p:spPr>
            <a:xfrm>
              <a:off x="5438432" y="4487760"/>
              <a:ext cx="1158498" cy="35598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905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Added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3C0D2534-CDCC-214A-9A24-643E0F1C9C4F}"/>
              </a:ext>
            </a:extLst>
          </p:cNvPr>
          <p:cNvSpPr txBox="1"/>
          <p:nvPr/>
        </p:nvSpPr>
        <p:spPr>
          <a:xfrm>
            <a:off x="838191" y="1447684"/>
            <a:ext cx="56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Before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B5ADE0-AD0C-2E4A-ACF0-6FE94AF6D877}"/>
              </a:ext>
            </a:extLst>
          </p:cNvPr>
          <p:cNvSpPr txBox="1"/>
          <p:nvPr/>
        </p:nvSpPr>
        <p:spPr>
          <a:xfrm>
            <a:off x="6532419" y="1479880"/>
            <a:ext cx="470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303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Fine-grained Change Graph Pattern Mining</a:t>
            </a:r>
          </a:p>
        </p:txBody>
      </p:sp>
      <p:sp>
        <p:nvSpPr>
          <p:cNvPr id="4" name="Flowchart: Multidocument 3"/>
          <p:cNvSpPr/>
          <p:nvPr/>
        </p:nvSpPr>
        <p:spPr>
          <a:xfrm>
            <a:off x="844192" y="3251495"/>
            <a:ext cx="1295400" cy="1676400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 code</a:t>
            </a:r>
          </a:p>
          <a:p>
            <a:pPr algn="ctr"/>
            <a:r>
              <a:rPr lang="en-US" dirty="0"/>
              <a:t>changes</a:t>
            </a:r>
          </a:p>
        </p:txBody>
      </p:sp>
      <p:sp>
        <p:nvSpPr>
          <p:cNvPr id="186" name="Rectangle 140"/>
          <p:cNvSpPr>
            <a:spLocks noChangeArrowheads="1"/>
          </p:cNvSpPr>
          <p:nvPr/>
        </p:nvSpPr>
        <p:spPr bwMode="auto">
          <a:xfrm>
            <a:off x="9810919" y="4936403"/>
            <a:ext cx="70602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000000"/>
                </a:solidFill>
                <a:cs typeface="Arial" pitchFamily="34" charset="0"/>
              </a:rPr>
              <a:t>Pattern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245" name="Right Arrow 244"/>
          <p:cNvSpPr/>
          <p:nvPr/>
        </p:nvSpPr>
        <p:spPr>
          <a:xfrm>
            <a:off x="8047229" y="3792017"/>
            <a:ext cx="12192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ight Arrow 243"/>
          <p:cNvSpPr/>
          <p:nvPr/>
        </p:nvSpPr>
        <p:spPr>
          <a:xfrm>
            <a:off x="2588808" y="3906317"/>
            <a:ext cx="9906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140"/>
          <p:cNvSpPr>
            <a:spLocks noChangeArrowheads="1"/>
          </p:cNvSpPr>
          <p:nvPr/>
        </p:nvSpPr>
        <p:spPr bwMode="auto">
          <a:xfrm flipH="1">
            <a:off x="2362359" y="3255536"/>
            <a:ext cx="14478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000000"/>
                </a:solidFill>
                <a:cs typeface="Arial" pitchFamily="34" charset="0"/>
              </a:rPr>
              <a:t>Extracting change graphs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247" name="Rectangle 140"/>
          <p:cNvSpPr>
            <a:spLocks noChangeArrowheads="1"/>
          </p:cNvSpPr>
          <p:nvPr/>
        </p:nvSpPr>
        <p:spPr bwMode="auto">
          <a:xfrm flipH="1">
            <a:off x="7894829" y="2801418"/>
            <a:ext cx="144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000000"/>
                </a:solidFill>
                <a:cs typeface="Arial" pitchFamily="34" charset="0"/>
              </a:rPr>
              <a:t>Mining frequent subgraphs</a:t>
            </a:r>
            <a:endParaRPr lang="en-US" b="1" dirty="0">
              <a:cs typeface="Arial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705795-824C-4433-9A75-58ACBDCCD49B}"/>
              </a:ext>
            </a:extLst>
          </p:cNvPr>
          <p:cNvGrpSpPr/>
          <p:nvPr/>
        </p:nvGrpSpPr>
        <p:grpSpPr>
          <a:xfrm>
            <a:off x="4109959" y="2047063"/>
            <a:ext cx="1266468" cy="1656825"/>
            <a:chOff x="4358670" y="1667395"/>
            <a:chExt cx="1266468" cy="16568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7C783C-54D8-4A5E-8964-22B616880B5F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4A51FD8-E43F-49DB-9623-F37B08004B82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5BE2ABF5-7B54-47EF-B4B4-AF31838452D8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7B9195F-A8DD-4BF9-91DF-956A1E07366E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042E7C1-AECE-49BF-ADA0-BC570FBBAB03}"/>
                </a:ext>
              </a:extLst>
            </p:cNvPr>
            <p:cNvCxnSpPr>
              <a:stCxn id="10" idx="6"/>
              <a:endCxn id="187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5664BC40-BBFA-4ECA-B731-B756923258FA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B32FA40-0E8D-44EE-8702-90D60BD7A759}"/>
                </a:ext>
              </a:extLst>
            </p:cNvPr>
            <p:cNvCxnSpPr>
              <a:stCxn id="201" idx="4"/>
              <a:endCxn id="10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B55CA7-8D30-4DC5-8D9B-22C2B4BD1EB5}"/>
                </a:ext>
              </a:extLst>
            </p:cNvPr>
            <p:cNvCxnSpPr>
              <a:stCxn id="10" idx="3"/>
              <a:endCxn id="188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B5F00B8-67D1-44C1-BE58-01044DE1E74D}"/>
                </a:ext>
              </a:extLst>
            </p:cNvPr>
            <p:cNvCxnSpPr>
              <a:stCxn id="187" idx="3"/>
              <a:endCxn id="189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139DCCD5-9761-4F51-BB3D-82A39B89A04F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CC67229-0495-4881-92D0-F401EACD290C}"/>
                </a:ext>
              </a:extLst>
            </p:cNvPr>
            <p:cNvCxnSpPr>
              <a:stCxn id="188" idx="4"/>
              <a:endCxn id="227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E4CD09E-6005-4BB3-B4EF-999BEEC118E9}"/>
                </a:ext>
              </a:extLst>
            </p:cNvPr>
            <p:cNvCxnSpPr>
              <a:stCxn id="10" idx="4"/>
              <a:endCxn id="227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5C7C9C9D-88E2-4E81-BBF8-2B6B19DE435C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14AE3A24-4C7E-4D63-B498-5CA83032CC1B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37F53016-0C0F-41AF-B196-45507019A67F}"/>
                </a:ext>
              </a:extLst>
            </p:cNvPr>
            <p:cNvCxnSpPr>
              <a:stCxn id="240" idx="4"/>
              <a:endCxn id="187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3D98BAB-B1F6-4D1B-A636-ED2E526165D3}"/>
                </a:ext>
              </a:extLst>
            </p:cNvPr>
            <p:cNvCxnSpPr>
              <a:cxnSpLocks/>
              <a:stCxn id="189" idx="4"/>
              <a:endCxn id="239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74251C98-E396-40FD-8E6C-9E6A70E37DCE}"/>
                </a:ext>
              </a:extLst>
            </p:cNvPr>
            <p:cNvCxnSpPr>
              <a:stCxn id="187" idx="4"/>
              <a:endCxn id="239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C6801B82-CD02-418C-BB5B-56EEE0E07BFC}"/>
              </a:ext>
            </a:extLst>
          </p:cNvPr>
          <p:cNvGrpSpPr/>
          <p:nvPr/>
        </p:nvGrpSpPr>
        <p:grpSpPr>
          <a:xfrm>
            <a:off x="9414654" y="3154104"/>
            <a:ext cx="1266468" cy="1656825"/>
            <a:chOff x="4358670" y="1667395"/>
            <a:chExt cx="1266468" cy="1656825"/>
          </a:xfrm>
        </p:grpSpPr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A6396230-B90B-4508-9C74-77EFE3970765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96F29A03-B1F2-4F77-8646-391E53B88B46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A977D4FD-1356-4351-9E70-2C7A1CA3994F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93C416F-6854-4025-B6A6-28CD121EDD6F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984CC436-4515-4C29-8832-A13452BEF273}"/>
                </a:ext>
              </a:extLst>
            </p:cNvPr>
            <p:cNvCxnSpPr>
              <a:stCxn id="257" idx="6"/>
              <a:endCxn id="258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33C0171A-4951-4881-8AE0-A6CB9B90C615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BA7889DA-9FE5-4E62-A28A-492DF86CF67B}"/>
                </a:ext>
              </a:extLst>
            </p:cNvPr>
            <p:cNvCxnSpPr>
              <a:stCxn id="262" idx="4"/>
              <a:endCxn id="257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4372CCD2-D1B8-4594-B5EC-1DD1FBD3C482}"/>
                </a:ext>
              </a:extLst>
            </p:cNvPr>
            <p:cNvCxnSpPr>
              <a:stCxn id="257" idx="3"/>
              <a:endCxn id="259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C95AC6BE-7BEE-4374-96A8-ABB41D443449}"/>
                </a:ext>
              </a:extLst>
            </p:cNvPr>
            <p:cNvCxnSpPr>
              <a:stCxn id="258" idx="3"/>
              <a:endCxn id="260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E6DD7F9-49F4-44E6-9398-15B0E40268A8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DB14D079-FEF0-4F68-A4DB-5528EBA35E5C}"/>
                </a:ext>
              </a:extLst>
            </p:cNvPr>
            <p:cNvCxnSpPr>
              <a:stCxn id="259" idx="4"/>
              <a:endCxn id="266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A95D6902-F38C-447B-AC49-3142AA999787}"/>
                </a:ext>
              </a:extLst>
            </p:cNvPr>
            <p:cNvCxnSpPr>
              <a:stCxn id="257" idx="4"/>
              <a:endCxn id="266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C4503F7D-546A-4185-9420-082FE779B5E8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AD0FC976-D24C-4FEF-B1FA-A5666186C9A2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88D888C5-3C3F-4537-8606-49533CB9971E}"/>
                </a:ext>
              </a:extLst>
            </p:cNvPr>
            <p:cNvCxnSpPr>
              <a:stCxn id="270" idx="4"/>
              <a:endCxn id="258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8274930D-E664-4648-867A-78DA3F07E4BA}"/>
                </a:ext>
              </a:extLst>
            </p:cNvPr>
            <p:cNvCxnSpPr>
              <a:cxnSpLocks/>
              <a:stCxn id="260" idx="4"/>
              <a:endCxn id="269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E58F52EB-89E2-46C9-B850-FB8458E32159}"/>
                </a:ext>
              </a:extLst>
            </p:cNvPr>
            <p:cNvCxnSpPr>
              <a:stCxn id="258" idx="4"/>
              <a:endCxn id="269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AC7DF5C2-F54A-4502-A284-FB32327C7930}"/>
              </a:ext>
            </a:extLst>
          </p:cNvPr>
          <p:cNvGrpSpPr/>
          <p:nvPr/>
        </p:nvGrpSpPr>
        <p:grpSpPr>
          <a:xfrm>
            <a:off x="6089121" y="2046904"/>
            <a:ext cx="1266468" cy="1656825"/>
            <a:chOff x="4358670" y="1667395"/>
            <a:chExt cx="1266468" cy="1656825"/>
          </a:xfrm>
        </p:grpSpPr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0C933B44-76D9-4B50-B3D0-1F80BCBDA747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053D2FBA-CBFC-4A94-90DE-570585AF8F82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2514027-0C8A-4868-9F87-F776A2934FC3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518472A-6D57-48D9-9418-336C19BAC9AB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0B510B1F-A937-466D-A9CD-3AC28D85BF28}"/>
                </a:ext>
              </a:extLst>
            </p:cNvPr>
            <p:cNvCxnSpPr>
              <a:stCxn id="275" idx="6"/>
              <a:endCxn id="276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B6A0729-1D16-4856-85F9-5085EE69ACC7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C738CC5E-CFA1-4076-B238-095F9D92434B}"/>
                </a:ext>
              </a:extLst>
            </p:cNvPr>
            <p:cNvCxnSpPr>
              <a:stCxn id="280" idx="4"/>
              <a:endCxn id="275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283E54B6-2F23-46C0-89FD-68D8FBD364FE}"/>
                </a:ext>
              </a:extLst>
            </p:cNvPr>
            <p:cNvCxnSpPr>
              <a:stCxn id="275" idx="3"/>
              <a:endCxn id="277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97CE7135-6100-4FE9-9A5B-6AC3F97C997D}"/>
                </a:ext>
              </a:extLst>
            </p:cNvPr>
            <p:cNvCxnSpPr>
              <a:stCxn id="276" idx="3"/>
              <a:endCxn id="278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159EC3AB-C63D-490A-B71B-1711F17D1C73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783C85BB-85C0-4740-80D0-5948FD8A4192}"/>
                </a:ext>
              </a:extLst>
            </p:cNvPr>
            <p:cNvCxnSpPr>
              <a:stCxn id="277" idx="4"/>
              <a:endCxn id="284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F6AD6242-DE00-4EC0-99BA-F523C6A4931C}"/>
                </a:ext>
              </a:extLst>
            </p:cNvPr>
            <p:cNvCxnSpPr>
              <a:stCxn id="275" idx="4"/>
              <a:endCxn id="284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C7440DC3-A5AF-41CE-B285-48A93864AFA9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54AFE9E3-B10E-479E-9A4E-7229ED9AD994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014F1EF3-5E9E-41FC-A65A-4842A4BB66DC}"/>
                </a:ext>
              </a:extLst>
            </p:cNvPr>
            <p:cNvCxnSpPr>
              <a:stCxn id="288" idx="4"/>
              <a:endCxn id="276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97759C2E-FE7F-49CE-ACD9-78A809B9605A}"/>
                </a:ext>
              </a:extLst>
            </p:cNvPr>
            <p:cNvCxnSpPr>
              <a:cxnSpLocks/>
              <a:stCxn id="278" idx="4"/>
              <a:endCxn id="287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E8E54BA8-7AF6-46B1-8C3F-F86B1EBE1FEC}"/>
                </a:ext>
              </a:extLst>
            </p:cNvPr>
            <p:cNvCxnSpPr>
              <a:stCxn id="276" idx="4"/>
              <a:endCxn id="287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7E4CD288-CA25-4FE9-A609-9DE2A458F230}"/>
              </a:ext>
            </a:extLst>
          </p:cNvPr>
          <p:cNvGrpSpPr/>
          <p:nvPr/>
        </p:nvGrpSpPr>
        <p:grpSpPr>
          <a:xfrm>
            <a:off x="4109959" y="4355706"/>
            <a:ext cx="1266468" cy="1656825"/>
            <a:chOff x="4358670" y="1667395"/>
            <a:chExt cx="1266468" cy="1656825"/>
          </a:xfrm>
        </p:grpSpPr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E6EB72B2-14B9-462E-ADBF-ED5245090C13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30CC987-D052-4A6B-9B24-F691E1CF7910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C77FAB7-0E63-41DB-93E9-A5DE92A74E3E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E5A85AF1-CBD7-43E0-95D0-6AD81A141EE0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A6440B1C-4C07-4E95-AD5F-547706D3C22A}"/>
                </a:ext>
              </a:extLst>
            </p:cNvPr>
            <p:cNvCxnSpPr>
              <a:stCxn id="293" idx="6"/>
              <a:endCxn id="294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6AAAED04-14BB-48FD-B54A-3D893FDC3986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7A38C3B5-B588-4F2D-B662-25898C20C976}"/>
                </a:ext>
              </a:extLst>
            </p:cNvPr>
            <p:cNvCxnSpPr>
              <a:stCxn id="298" idx="4"/>
              <a:endCxn id="293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E3866168-1F78-4261-81EF-3C074B505718}"/>
                </a:ext>
              </a:extLst>
            </p:cNvPr>
            <p:cNvCxnSpPr>
              <a:stCxn id="293" idx="3"/>
              <a:endCxn id="295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FD361F9F-708A-4E88-9444-5420BF2FACE2}"/>
                </a:ext>
              </a:extLst>
            </p:cNvPr>
            <p:cNvCxnSpPr>
              <a:stCxn id="294" idx="3"/>
              <a:endCxn id="296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670C86E7-D2EE-4C54-A223-69E54E2B3256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C6014FED-27DA-42CE-A265-0E00D0971F31}"/>
                </a:ext>
              </a:extLst>
            </p:cNvPr>
            <p:cNvCxnSpPr>
              <a:stCxn id="295" idx="4"/>
              <a:endCxn id="302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2CA90F07-6DC4-4C1D-9677-4F070E7326F2}"/>
                </a:ext>
              </a:extLst>
            </p:cNvPr>
            <p:cNvCxnSpPr>
              <a:stCxn id="293" idx="4"/>
              <a:endCxn id="302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CE71848A-083E-4DAB-B099-ABB50A005C8A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E19B71D3-0CF8-4E40-BAEA-55F89151D899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6A92D722-0162-4DDD-8CF4-B928C9C4F2D1}"/>
                </a:ext>
              </a:extLst>
            </p:cNvPr>
            <p:cNvCxnSpPr>
              <a:stCxn id="306" idx="4"/>
              <a:endCxn id="294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09830105-BB49-46F2-85A1-DECC880D475D}"/>
                </a:ext>
              </a:extLst>
            </p:cNvPr>
            <p:cNvCxnSpPr>
              <a:cxnSpLocks/>
              <a:stCxn id="296" idx="4"/>
              <a:endCxn id="305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1D7D2440-2BAB-4B7A-BCA5-821B558B19AE}"/>
                </a:ext>
              </a:extLst>
            </p:cNvPr>
            <p:cNvCxnSpPr>
              <a:stCxn id="294" idx="4"/>
              <a:endCxn id="305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396376A2-1B82-4D93-AE75-562EF5E18294}"/>
              </a:ext>
            </a:extLst>
          </p:cNvPr>
          <p:cNvGrpSpPr/>
          <p:nvPr/>
        </p:nvGrpSpPr>
        <p:grpSpPr>
          <a:xfrm>
            <a:off x="6089121" y="4355547"/>
            <a:ext cx="1266468" cy="1656825"/>
            <a:chOff x="4358670" y="1667395"/>
            <a:chExt cx="1266468" cy="1656825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921682D7-6407-49A5-8CDE-ACB16DA59356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CFA1880F-5699-43FA-B1B8-93235B848844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84A393A-8E6C-4737-BA86-57431DC58EB5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A214F35-1793-465B-8E34-044FEF1B2C91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0C175D12-1AA1-46F9-8CCE-E1D7691CCB62}"/>
                </a:ext>
              </a:extLst>
            </p:cNvPr>
            <p:cNvCxnSpPr>
              <a:stCxn id="311" idx="6"/>
              <a:endCxn id="312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98250EA9-230E-4D49-A784-8ACC035384E9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88016FFD-9AF3-469D-B140-D5B3495FD506}"/>
                </a:ext>
              </a:extLst>
            </p:cNvPr>
            <p:cNvCxnSpPr>
              <a:stCxn id="316" idx="4"/>
              <a:endCxn id="311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B2DD4FDF-8865-405D-8594-A1E5C7251B2C}"/>
                </a:ext>
              </a:extLst>
            </p:cNvPr>
            <p:cNvCxnSpPr>
              <a:stCxn id="311" idx="3"/>
              <a:endCxn id="313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06DC06D4-1238-4EA1-9CF9-63D185A1B685}"/>
                </a:ext>
              </a:extLst>
            </p:cNvPr>
            <p:cNvCxnSpPr>
              <a:stCxn id="312" idx="3"/>
              <a:endCxn id="314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3B9797BA-62B7-4471-9F0E-F0A76B090F60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613D36F1-C599-419D-8C0C-CD15864878C4}"/>
                </a:ext>
              </a:extLst>
            </p:cNvPr>
            <p:cNvCxnSpPr>
              <a:stCxn id="313" idx="4"/>
              <a:endCxn id="320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EFF216CF-7FF4-4D98-96ED-7B505B3B0C8E}"/>
                </a:ext>
              </a:extLst>
            </p:cNvPr>
            <p:cNvCxnSpPr>
              <a:stCxn id="311" idx="4"/>
              <a:endCxn id="320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6E92D179-42B3-4189-9942-1544A71C58CD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CEACD627-6138-4489-A2D3-911C4AEC97B0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587CF52F-A5CC-4174-9658-B9813550B692}"/>
                </a:ext>
              </a:extLst>
            </p:cNvPr>
            <p:cNvCxnSpPr>
              <a:stCxn id="324" idx="4"/>
              <a:endCxn id="312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9F95D250-EEFC-4A80-A27B-7470D1C8A2C3}"/>
                </a:ext>
              </a:extLst>
            </p:cNvPr>
            <p:cNvCxnSpPr>
              <a:cxnSpLocks/>
              <a:stCxn id="314" idx="4"/>
              <a:endCxn id="323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FE83743F-C63F-4E68-A97E-1AACC2D8AEB9}"/>
                </a:ext>
              </a:extLst>
            </p:cNvPr>
            <p:cNvCxnSpPr>
              <a:stCxn id="312" idx="4"/>
              <a:endCxn id="323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Oval 327">
            <a:extLst>
              <a:ext uri="{FF2B5EF4-FFF2-40B4-BE49-F238E27FC236}">
                <a16:creationId xmlns:a16="http://schemas.microsoft.com/office/drawing/2014/main" id="{95BB39E2-CBB2-4F61-BBB5-14AFD9BA994C}"/>
              </a:ext>
            </a:extLst>
          </p:cNvPr>
          <p:cNvSpPr/>
          <p:nvPr/>
        </p:nvSpPr>
        <p:spPr>
          <a:xfrm>
            <a:off x="5972859" y="4519960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5A8D5D9-C3C4-4AF4-B863-FC3B6EF9BC00}"/>
              </a:ext>
            </a:extLst>
          </p:cNvPr>
          <p:cNvCxnSpPr>
            <a:cxnSpLocks/>
            <a:stCxn id="328" idx="5"/>
            <a:endCxn id="311" idx="1"/>
          </p:cNvCxnSpPr>
          <p:nvPr/>
        </p:nvCxnSpPr>
        <p:spPr>
          <a:xfrm>
            <a:off x="6207006" y="4754107"/>
            <a:ext cx="195255" cy="12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D5F8C91-073E-4ABC-96AA-2DE0F24B2849}"/>
              </a:ext>
            </a:extLst>
          </p:cNvPr>
          <p:cNvSpPr/>
          <p:nvPr/>
        </p:nvSpPr>
        <p:spPr>
          <a:xfrm>
            <a:off x="7592637" y="2217856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71871E-D50A-4A40-B549-EF8B31093AE1}"/>
              </a:ext>
            </a:extLst>
          </p:cNvPr>
          <p:cNvCxnSpPr>
            <a:stCxn id="329" idx="3"/>
            <a:endCxn id="276" idx="7"/>
          </p:cNvCxnSpPr>
          <p:nvPr/>
        </p:nvCxnSpPr>
        <p:spPr>
          <a:xfrm flipH="1">
            <a:off x="7313838" y="2452003"/>
            <a:ext cx="318972" cy="113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Oval 329">
            <a:extLst>
              <a:ext uri="{FF2B5EF4-FFF2-40B4-BE49-F238E27FC236}">
                <a16:creationId xmlns:a16="http://schemas.microsoft.com/office/drawing/2014/main" id="{870904DB-F090-49A6-A1F5-A61F38EAC2C5}"/>
              </a:ext>
            </a:extLst>
          </p:cNvPr>
          <p:cNvSpPr/>
          <p:nvPr/>
        </p:nvSpPr>
        <p:spPr>
          <a:xfrm>
            <a:off x="3975688" y="6121568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F15404D-1327-416F-AE30-13CE537A61E6}"/>
              </a:ext>
            </a:extLst>
          </p:cNvPr>
          <p:cNvCxnSpPr>
            <a:cxnSpLocks/>
            <a:stCxn id="302" idx="3"/>
            <a:endCxn id="330" idx="7"/>
          </p:cNvCxnSpPr>
          <p:nvPr/>
        </p:nvCxnSpPr>
        <p:spPr>
          <a:xfrm flipH="1">
            <a:off x="4209835" y="5972358"/>
            <a:ext cx="213264" cy="18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781231D-6C7B-4DB1-AB7C-9FA33844D6B2}"/>
              </a:ext>
            </a:extLst>
          </p:cNvPr>
          <p:cNvCxnSpPr>
            <a:stCxn id="295" idx="4"/>
            <a:endCxn id="330" idx="0"/>
          </p:cNvCxnSpPr>
          <p:nvPr/>
        </p:nvCxnSpPr>
        <p:spPr>
          <a:xfrm flipH="1">
            <a:off x="4112848" y="5557308"/>
            <a:ext cx="134271" cy="564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6287892E-65CE-4CFF-B47C-E55E9068C204}"/>
              </a:ext>
            </a:extLst>
          </p:cNvPr>
          <p:cNvSpPr/>
          <p:nvPr/>
        </p:nvSpPr>
        <p:spPr>
          <a:xfrm>
            <a:off x="5375174" y="5282829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21C8712-5B23-42A0-96B7-B8F3FD702649}"/>
              </a:ext>
            </a:extLst>
          </p:cNvPr>
          <p:cNvCxnSpPr>
            <a:cxnSpLocks/>
            <a:stCxn id="294" idx="5"/>
            <a:endCxn id="331" idx="0"/>
          </p:cNvCxnSpPr>
          <p:nvPr/>
        </p:nvCxnSpPr>
        <p:spPr>
          <a:xfrm>
            <a:off x="5334676" y="5068759"/>
            <a:ext cx="177658" cy="214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67692BA-CE2A-476D-9B55-DDB4BE66AF3E}"/>
              </a:ext>
            </a:extLst>
          </p:cNvPr>
          <p:cNvCxnSpPr>
            <a:cxnSpLocks/>
            <a:stCxn id="331" idx="4"/>
            <a:endCxn id="305" idx="7"/>
          </p:cNvCxnSpPr>
          <p:nvPr/>
        </p:nvCxnSpPr>
        <p:spPr>
          <a:xfrm flipH="1">
            <a:off x="5333319" y="5557149"/>
            <a:ext cx="179015" cy="221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64331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Mining Approach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  <a:p>
            <a:r>
              <a:rPr lang="en-US" dirty="0"/>
              <a:t>Comparing (sub)graphs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2D677-EE17-413C-BFDF-BA8A5F67F312}"/>
              </a:ext>
            </a:extLst>
          </p:cNvPr>
          <p:cNvSpPr txBox="1">
            <a:spLocks/>
          </p:cNvSpPr>
          <p:nvPr/>
        </p:nvSpPr>
        <p:spPr>
          <a:xfrm>
            <a:off x="838200" y="4325420"/>
            <a:ext cx="10515600" cy="2167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exponentially many subgraphs</a:t>
            </a:r>
          </a:p>
          <a:p>
            <a:r>
              <a:rPr lang="en-US" dirty="0"/>
              <a:t>Graph isomorphism is computationally expensive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A6FB17-BDD3-4E7B-84FD-DB5C37DDD2FE}"/>
              </a:ext>
            </a:extLst>
          </p:cNvPr>
          <p:cNvSpPr txBox="1">
            <a:spLocks/>
          </p:cNvSpPr>
          <p:nvPr/>
        </p:nvSpPr>
        <p:spPr>
          <a:xfrm>
            <a:off x="838200" y="2994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268856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8F7-AA52-4B0A-A1BE-318FB18E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050F-6BDD-44A0-AE8C-7D3326DB5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Using vector-based signature instead of graph isomorphism [Nguyen et al. FASE’09]</a:t>
            </a:r>
          </a:p>
          <a:p>
            <a:pPr lvl="1"/>
            <a:r>
              <a:rPr lang="en-US" dirty="0"/>
              <a:t>Mining patterns from small to large, generate candidates of large size from patterns of small size </a:t>
            </a:r>
          </a:p>
          <a:p>
            <a:pPr lvl="1"/>
            <a:r>
              <a:rPr lang="en-US" dirty="0"/>
              <a:t>Extending subgraphs greedily to avoid combinatorial explosion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C0E6C-C3C5-4785-8460-02D67C36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21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9" name="Straight Arrow Connector 8"/>
          <p:cNvCxnSpPr>
            <a:stCxn id="5" idx="3"/>
            <a:endCxn id="6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5"/>
            <a:endCxn id="7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7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Arrow Connector 13"/>
          <p:cNvCxnSpPr>
            <a:stCxn id="8" idx="4"/>
            <a:endCxn id="13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3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779369" y="2413247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7" name="Oval 16"/>
          <p:cNvSpPr/>
          <p:nvPr/>
        </p:nvSpPr>
        <p:spPr>
          <a:xfrm>
            <a:off x="7779369" y="1562471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Oval 17"/>
          <p:cNvSpPr/>
          <p:nvPr/>
        </p:nvSpPr>
        <p:spPr>
          <a:xfrm>
            <a:off x="868680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Oval 18"/>
          <p:cNvSpPr/>
          <p:nvPr/>
        </p:nvSpPr>
        <p:spPr>
          <a:xfrm>
            <a:off x="686923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0" name="Straight Arrow Connector 19"/>
          <p:cNvCxnSpPr>
            <a:stCxn id="16" idx="0"/>
            <a:endCxn id="17" idx="4"/>
          </p:cNvCxnSpPr>
          <p:nvPr/>
        </p:nvCxnSpPr>
        <p:spPr>
          <a:xfrm flipV="1">
            <a:off x="7969869" y="1943471"/>
            <a:ext cx="0" cy="4697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  <a:endCxn id="18" idx="1"/>
          </p:cNvCxnSpPr>
          <p:nvPr/>
        </p:nvCxnSpPr>
        <p:spPr>
          <a:xfrm>
            <a:off x="8104574" y="1887675"/>
            <a:ext cx="638023" cy="5813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6"/>
            <a:endCxn id="18" idx="2"/>
          </p:cNvCxnSpPr>
          <p:nvPr/>
        </p:nvCxnSpPr>
        <p:spPr>
          <a:xfrm>
            <a:off x="8160370" y="2603747"/>
            <a:ext cx="526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19" idx="6"/>
          </p:cNvCxnSpPr>
          <p:nvPr/>
        </p:nvCxnSpPr>
        <p:spPr>
          <a:xfrm flipH="1">
            <a:off x="7250231" y="2603747"/>
            <a:ext cx="52913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779369" y="33528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5" name="Straight Arrow Connector 24"/>
          <p:cNvCxnSpPr>
            <a:stCxn id="19" idx="5"/>
            <a:endCxn id="24" idx="1"/>
          </p:cNvCxnSpPr>
          <p:nvPr/>
        </p:nvCxnSpPr>
        <p:spPr>
          <a:xfrm>
            <a:off x="7194435" y="2738452"/>
            <a:ext cx="640731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3"/>
            <a:endCxn id="24" idx="7"/>
          </p:cNvCxnSpPr>
          <p:nvPr/>
        </p:nvCxnSpPr>
        <p:spPr>
          <a:xfrm flipH="1">
            <a:off x="8104574" y="2738452"/>
            <a:ext cx="638023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205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ea typeface="SimSun" panose="02010600030101010101" pitchFamily="2" charset="-122"/>
              </a:rPr>
              <a:t>Repetitiveness of Software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3</a:t>
            </a:fld>
            <a:endParaRPr lang="en-US"/>
          </a:p>
        </p:txBody>
      </p:sp>
      <p:sp>
        <p:nvSpPr>
          <p:cNvPr id="9" name="Cloud Callout 6">
            <a:extLst>
              <a:ext uri="{FF2B5EF4-FFF2-40B4-BE49-F238E27FC236}">
                <a16:creationId xmlns:a16="http://schemas.microsoft.com/office/drawing/2014/main" id="{697A2222-B700-F94F-9101-0635328EA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-82716"/>
              <a:gd name="adj2" fmla="val 130189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0" name="Cloud Callout 7">
            <a:extLst>
              <a:ext uri="{FF2B5EF4-FFF2-40B4-BE49-F238E27FC236}">
                <a16:creationId xmlns:a16="http://schemas.microsoft.com/office/drawing/2014/main" id="{45D3D7DA-4079-DD48-AEC3-A8082675E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-114776"/>
              <a:gd name="adj2" fmla="val 20551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sp>
        <p:nvSpPr>
          <p:cNvPr id="11" name="Cloud Callout 8">
            <a:extLst>
              <a:ext uri="{FF2B5EF4-FFF2-40B4-BE49-F238E27FC236}">
                <a16:creationId xmlns:a16="http://schemas.microsoft.com/office/drawing/2014/main" id="{3A27C6A8-A05D-FB41-BAE7-762D854F1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85901"/>
              <a:gd name="adj2" fmla="val 130486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2" name="Cloud Callout 9">
            <a:extLst>
              <a:ext uri="{FF2B5EF4-FFF2-40B4-BE49-F238E27FC236}">
                <a16:creationId xmlns:a16="http://schemas.microsoft.com/office/drawing/2014/main" id="{93B16677-6469-6B49-B1F7-F5789FD8D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120389"/>
              <a:gd name="adj2" fmla="val 24520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B40985-2368-4A4D-B934-95B91F5DDB43}"/>
              </a:ext>
            </a:extLst>
          </p:cNvPr>
          <p:cNvGrpSpPr/>
          <p:nvPr/>
        </p:nvGrpSpPr>
        <p:grpSpPr>
          <a:xfrm>
            <a:off x="2290273" y="3052173"/>
            <a:ext cx="1436077" cy="2916077"/>
            <a:chOff x="5568676" y="2761198"/>
            <a:chExt cx="1436077" cy="29160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06F95F-B749-6246-ADE5-5BB2E475D1F5}"/>
                </a:ext>
              </a:extLst>
            </p:cNvPr>
            <p:cNvGrpSpPr/>
            <p:nvPr/>
          </p:nvGrpSpPr>
          <p:grpSpPr>
            <a:xfrm>
              <a:off x="5568676" y="2761198"/>
              <a:ext cx="1436077" cy="2265739"/>
              <a:chOff x="5568676" y="2761198"/>
              <a:chExt cx="1436077" cy="2265739"/>
            </a:xfrm>
          </p:grpSpPr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4F9BE2FB-9F69-AF49-85A1-ADAAFD216D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600093" y="4058956"/>
                <a:ext cx="991814" cy="967981"/>
              </a:xfrm>
              <a:prstGeom prst="rect">
                <a:avLst/>
              </a:prstGeom>
              <a:noFill/>
              <a:ln/>
            </p:spPr>
          </p:pic>
          <p:grpSp>
            <p:nvGrpSpPr>
              <p:cNvPr id="20" name="Group 17">
                <a:extLst>
                  <a:ext uri="{FF2B5EF4-FFF2-40B4-BE49-F238E27FC236}">
                    <a16:creationId xmlns:a16="http://schemas.microsoft.com/office/drawing/2014/main" id="{71E53AD0-0743-384A-BDBF-EE963D2D2F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68676" y="2761198"/>
                <a:ext cx="1436077" cy="724072"/>
                <a:chOff x="0" y="0"/>
                <a:chExt cx="2057400" cy="1295400"/>
              </a:xfrm>
            </p:grpSpPr>
            <p:sp>
              <p:nvSpPr>
                <p:cNvPr id="21" name="Rounded Rectangular Callout 32">
                  <a:extLst>
                    <a:ext uri="{FF2B5EF4-FFF2-40B4-BE49-F238E27FC236}">
                      <a16:creationId xmlns:a16="http://schemas.microsoft.com/office/drawing/2014/main" id="{CF8876B5-D481-E94B-9B35-BBA6E31E2A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057400" cy="1295400"/>
                </a:xfrm>
                <a:prstGeom prst="wedgeRoundRectCallout">
                  <a:avLst>
                    <a:gd name="adj1" fmla="val -8536"/>
                    <a:gd name="adj2" fmla="val 107031"/>
                    <a:gd name="adj3" fmla="val 16667"/>
                  </a:avLst>
                </a:prstGeom>
                <a:noFill/>
                <a:ln w="25400" cmpd="sng">
                  <a:solidFill>
                    <a:srgbClr val="395E8A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sz="1400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2" name="Straight Connector 33">
                  <a:extLst>
                    <a:ext uri="{FF2B5EF4-FFF2-40B4-BE49-F238E27FC236}">
                      <a16:creationId xmlns:a16="http://schemas.microsoft.com/office/drawing/2014/main" id="{C3F08051-802A-2840-A2CE-F37536249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2286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3" name="Straight Connector 34">
                  <a:extLst>
                    <a:ext uri="{FF2B5EF4-FFF2-40B4-BE49-F238E27FC236}">
                      <a16:creationId xmlns:a16="http://schemas.microsoft.com/office/drawing/2014/main" id="{89A392D3-27CB-484E-914D-6376CC6D0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4572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4" name="Straight Connector 35">
                  <a:extLst>
                    <a:ext uri="{FF2B5EF4-FFF2-40B4-BE49-F238E27FC236}">
                      <a16:creationId xmlns:a16="http://schemas.microsoft.com/office/drawing/2014/main" id="{1CD4C89C-D895-7441-82A8-13C974D2D2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6858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92D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5" name="Straight Connector 36">
                  <a:extLst>
                    <a:ext uri="{FF2B5EF4-FFF2-40B4-BE49-F238E27FC236}">
                      <a16:creationId xmlns:a16="http://schemas.microsoft.com/office/drawing/2014/main" id="{87E88604-5684-AD46-ADFA-9AFB10989F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914400"/>
                  <a:ext cx="1295401" cy="1"/>
                </a:xfrm>
                <a:prstGeom prst="line">
                  <a:avLst/>
                </a:prstGeom>
                <a:noFill/>
                <a:ln w="38100" cmpd="sng">
                  <a:solidFill>
                    <a:srgbClr val="00B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6" name="Straight Connector 37">
                  <a:extLst>
                    <a:ext uri="{FF2B5EF4-FFF2-40B4-BE49-F238E27FC236}">
                      <a16:creationId xmlns:a16="http://schemas.microsoft.com/office/drawing/2014/main" id="{EE66DDCD-B962-004B-8F1D-C07F65E8C6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11430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7030A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</p:grpSp>
        </p:grp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54F395B0-D43A-2249-9789-1109643F9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222" y="5369498"/>
              <a:ext cx="8033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Smith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43A995-B675-B94A-90F2-3D45C9DA38C5}"/>
              </a:ext>
            </a:extLst>
          </p:cNvPr>
          <p:cNvGrpSpPr/>
          <p:nvPr/>
        </p:nvGrpSpPr>
        <p:grpSpPr>
          <a:xfrm>
            <a:off x="8728823" y="3052173"/>
            <a:ext cx="1573479" cy="2923973"/>
            <a:chOff x="9917723" y="2753302"/>
            <a:chExt cx="1573479" cy="2923973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A4C68059-85CA-C94E-BFE4-EAFBF902C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5601" y="4058956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F487CBEA-3D1A-884B-B15A-F212B61BE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7723" y="2753302"/>
              <a:ext cx="1436077" cy="724072"/>
              <a:chOff x="0" y="1"/>
              <a:chExt cx="2057400" cy="1295400"/>
            </a:xfrm>
          </p:grpSpPr>
          <p:sp>
            <p:nvSpPr>
              <p:cNvPr id="14" name="Rounded Rectangular Callout 11">
                <a:extLst>
                  <a:ext uri="{FF2B5EF4-FFF2-40B4-BE49-F238E27FC236}">
                    <a16:creationId xmlns:a16="http://schemas.microsoft.com/office/drawing/2014/main" id="{0E5649F7-C53D-E14A-8444-E31E8995F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"/>
                <a:ext cx="2057400" cy="1295400"/>
              </a:xfrm>
              <a:prstGeom prst="wedgeRoundRectCallout">
                <a:avLst>
                  <a:gd name="adj1" fmla="val 12634"/>
                  <a:gd name="adj2" fmla="val 110086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" name="Straight Connector 20">
                <a:extLst>
                  <a:ext uri="{FF2B5EF4-FFF2-40B4-BE49-F238E27FC236}">
                    <a16:creationId xmlns:a16="http://schemas.microsoft.com/office/drawing/2014/main" id="{600A030F-41E5-6B4F-94AC-DAC68BC35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2286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6" name="Straight Connector 21">
                <a:extLst>
                  <a:ext uri="{FF2B5EF4-FFF2-40B4-BE49-F238E27FC236}">
                    <a16:creationId xmlns:a16="http://schemas.microsoft.com/office/drawing/2014/main" id="{276BE6C8-7618-C841-86A9-CFC47EC08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4572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FFC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7" name="Straight Connector 22">
                <a:extLst>
                  <a:ext uri="{FF2B5EF4-FFF2-40B4-BE49-F238E27FC236}">
                    <a16:creationId xmlns:a16="http://schemas.microsoft.com/office/drawing/2014/main" id="{01C6FE18-8D0E-174E-85FC-543161A34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6858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92D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" name="Straight Connector 23">
                <a:extLst>
                  <a:ext uri="{FF2B5EF4-FFF2-40B4-BE49-F238E27FC236}">
                    <a16:creationId xmlns:a16="http://schemas.microsoft.com/office/drawing/2014/main" id="{FEB573CB-D676-2243-A099-8E1362B33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914400"/>
                <a:ext cx="1295400" cy="1"/>
              </a:xfrm>
              <a:prstGeom prst="line">
                <a:avLst/>
              </a:prstGeom>
              <a:noFill/>
              <a:ln w="38100" cmpd="sng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9" name="Straight Connector 24">
                <a:extLst>
                  <a:ext uri="{FF2B5EF4-FFF2-40B4-BE49-F238E27FC236}">
                    <a16:creationId xmlns:a16="http://schemas.microsoft.com/office/drawing/2014/main" id="{BD6749C2-7A50-D443-8300-D838A4369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11430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</p:grpSp>
        <p:sp>
          <p:nvSpPr>
            <p:cNvPr id="28" name="TextBox 39">
              <a:extLst>
                <a:ext uri="{FF2B5EF4-FFF2-40B4-BE49-F238E27FC236}">
                  <a16:creationId xmlns:a16="http://schemas.microsoft.com/office/drawing/2014/main" id="{06930D59-E0A2-7C4A-B403-13B9956E9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1765" y="5369498"/>
              <a:ext cx="1019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Nguyen</a:t>
              </a:r>
            </a:p>
          </p:txBody>
        </p:sp>
      </p:grpSp>
      <p:sp>
        <p:nvSpPr>
          <p:cNvPr id="29" name="Cloud Callout 9">
            <a:extLst>
              <a:ext uri="{FF2B5EF4-FFF2-40B4-BE49-F238E27FC236}">
                <a16:creationId xmlns:a16="http://schemas.microsoft.com/office/drawing/2014/main" id="{E6EF4754-1735-ED42-8446-DF29CD005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109220"/>
              <a:gd name="adj2" fmla="val -8974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0" name="Cloud Callout 9">
            <a:extLst>
              <a:ext uri="{FF2B5EF4-FFF2-40B4-BE49-F238E27FC236}">
                <a16:creationId xmlns:a16="http://schemas.microsoft.com/office/drawing/2014/main" id="{DC9F5FF5-30A7-6547-96CC-D3A4832B4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-110923"/>
              <a:gd name="adj2" fmla="val -94868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4" name="Straight Connector 27">
            <a:extLst>
              <a:ext uri="{FF2B5EF4-FFF2-40B4-BE49-F238E27FC236}">
                <a16:creationId xmlns:a16="http://schemas.microsoft.com/office/drawing/2014/main" id="{4BF31B81-C594-FE40-98BD-072038DD49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1561" y="3322010"/>
            <a:ext cx="1062037" cy="26488"/>
          </a:xfrm>
          <a:prstGeom prst="line">
            <a:avLst/>
          </a:prstGeom>
          <a:noFill/>
          <a:ln w="1143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Straight Connector 28">
            <a:extLst>
              <a:ext uri="{FF2B5EF4-FFF2-40B4-BE49-F238E27FC236}">
                <a16:creationId xmlns:a16="http://schemas.microsoft.com/office/drawing/2014/main" id="{7C5D8531-13E8-A74B-8F3E-51D04E530A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884223" y="3345824"/>
            <a:ext cx="1097280" cy="0"/>
          </a:xfrm>
          <a:prstGeom prst="line">
            <a:avLst/>
          </a:prstGeom>
          <a:noFill/>
          <a:ln w="1143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A88EA-6CB8-D042-92E0-31AB09469987}"/>
              </a:ext>
            </a:extLst>
          </p:cNvPr>
          <p:cNvSpPr/>
          <p:nvPr/>
        </p:nvSpPr>
        <p:spPr>
          <a:xfrm>
            <a:off x="5298518" y="2054661"/>
            <a:ext cx="1944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a typeface="SimSun" panose="02010600030101010101" pitchFamily="2" charset="-122"/>
              </a:rPr>
              <a:t>Repetitive</a:t>
            </a:r>
            <a:r>
              <a:rPr lang="en-US" dirty="0">
                <a:ea typeface="SimSun" panose="02010600030101010101" pitchFamily="2" charset="-122"/>
              </a:rPr>
              <a:t> </a:t>
            </a:r>
            <a:r>
              <a:rPr lang="en-US" altLang="zh-CN" b="1" dirty="0">
                <a:ea typeface="SimSun" panose="02010600030101010101" pitchFamily="2" charset="-122"/>
              </a:rPr>
              <a:t>Change</a:t>
            </a:r>
            <a:endParaRPr lang="en-US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A37870E-6A3E-EC45-BAE4-A2FC83BA61DB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513598" y="2239327"/>
            <a:ext cx="1784920" cy="11064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5DE2AF2-8BF4-6C40-B623-B320C082AE76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243136" y="2239327"/>
            <a:ext cx="1641087" cy="10826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17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prLst="gradientSize: 0.1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prLst="gradientSize: 0.1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9" name="Straight Arrow Connector 8"/>
          <p:cNvCxnSpPr>
            <a:stCxn id="5" idx="3"/>
            <a:endCxn id="6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5"/>
            <a:endCxn id="7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7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Arrow Connector 13"/>
          <p:cNvCxnSpPr>
            <a:stCxn id="8" idx="4"/>
            <a:endCxn id="13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3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779369" y="2413247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7" name="Oval 16"/>
          <p:cNvSpPr/>
          <p:nvPr/>
        </p:nvSpPr>
        <p:spPr>
          <a:xfrm>
            <a:off x="7779369" y="1562471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Oval 17"/>
          <p:cNvSpPr/>
          <p:nvPr/>
        </p:nvSpPr>
        <p:spPr>
          <a:xfrm>
            <a:off x="868680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Oval 18"/>
          <p:cNvSpPr/>
          <p:nvPr/>
        </p:nvSpPr>
        <p:spPr>
          <a:xfrm>
            <a:off x="686923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0" name="Straight Arrow Connector 19"/>
          <p:cNvCxnSpPr>
            <a:stCxn id="16" idx="0"/>
            <a:endCxn id="17" idx="4"/>
          </p:cNvCxnSpPr>
          <p:nvPr/>
        </p:nvCxnSpPr>
        <p:spPr>
          <a:xfrm flipV="1">
            <a:off x="7969869" y="1943471"/>
            <a:ext cx="0" cy="4697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  <a:endCxn id="18" idx="1"/>
          </p:cNvCxnSpPr>
          <p:nvPr/>
        </p:nvCxnSpPr>
        <p:spPr>
          <a:xfrm>
            <a:off x="8104574" y="1887675"/>
            <a:ext cx="638023" cy="5813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6"/>
            <a:endCxn id="18" idx="2"/>
          </p:cNvCxnSpPr>
          <p:nvPr/>
        </p:nvCxnSpPr>
        <p:spPr>
          <a:xfrm>
            <a:off x="8160370" y="2603747"/>
            <a:ext cx="526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19" idx="6"/>
          </p:cNvCxnSpPr>
          <p:nvPr/>
        </p:nvCxnSpPr>
        <p:spPr>
          <a:xfrm flipH="1">
            <a:off x="7250231" y="2603747"/>
            <a:ext cx="52913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779369" y="33528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5" name="Straight Arrow Connector 24"/>
          <p:cNvCxnSpPr>
            <a:stCxn id="19" idx="5"/>
            <a:endCxn id="24" idx="1"/>
          </p:cNvCxnSpPr>
          <p:nvPr/>
        </p:nvCxnSpPr>
        <p:spPr>
          <a:xfrm>
            <a:off x="7194435" y="2738452"/>
            <a:ext cx="640731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3"/>
            <a:endCxn id="24" idx="7"/>
          </p:cNvCxnSpPr>
          <p:nvPr/>
        </p:nvCxnSpPr>
        <p:spPr>
          <a:xfrm flipH="1">
            <a:off x="8104574" y="2738452"/>
            <a:ext cx="638023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le 77"/>
          <p:cNvGraphicFramePr>
            <a:graphicFrameLocks noGrp="1"/>
          </p:cNvGraphicFramePr>
          <p:nvPr/>
        </p:nvGraphicFramePr>
        <p:xfrm>
          <a:off x="1752601" y="4572000"/>
          <a:ext cx="4137725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dirty="0"/>
                        <a:t>Feature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ym typeface="Wingdings" panose="05000000000000000000" pitchFamily="2" charset="2"/>
                        </a:rPr>
                        <a:t>AB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B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sz="1100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Table 78"/>
          <p:cNvGraphicFramePr>
            <a:graphicFrameLocks noGrp="1"/>
          </p:cNvGraphicFramePr>
          <p:nvPr/>
        </p:nvGraphicFramePr>
        <p:xfrm>
          <a:off x="6324601" y="4572000"/>
          <a:ext cx="413772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ym typeface="Wingdings" panose="05000000000000000000" pitchFamily="2" charset="2"/>
                        </a:rPr>
                        <a:t>AB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B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sz="1200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510710" y="5410201"/>
            <a:ext cx="5170583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Comparing Graphs </a:t>
            </a:r>
            <a:r>
              <a:rPr lang="en-US" sz="2400" dirty="0">
                <a:sym typeface="Symbol"/>
              </a:rPr>
              <a:t> Comparing Vectors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514600" y="6248400"/>
            <a:ext cx="705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[Nguyen et al. – Fundamental Approaches to Software Engineering 2009]</a:t>
            </a:r>
          </a:p>
        </p:txBody>
      </p:sp>
      <p:pic>
        <p:nvPicPr>
          <p:cNvPr id="30" name="Picture 4" descr="Image result for idea icon free">
            <a:extLst>
              <a:ext uri="{FF2B5EF4-FFF2-40B4-BE49-F238E27FC236}">
                <a16:creationId xmlns:a16="http://schemas.microsoft.com/office/drawing/2014/main" id="{CDAF74A2-E0BA-47CC-A899-53D74F2A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077" y="5260033"/>
            <a:ext cx="7399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03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9" name="Straight Arrow Connector 8"/>
          <p:cNvCxnSpPr>
            <a:stCxn id="5" idx="3"/>
            <a:endCxn id="6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5"/>
            <a:endCxn id="7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7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Arrow Connector 13"/>
          <p:cNvCxnSpPr>
            <a:stCxn id="8" idx="4"/>
            <a:endCxn id="13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3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905000" y="4648200"/>
          <a:ext cx="20490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722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905001" y="4648200"/>
          <a:ext cx="566223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83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AB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1" name="Straight Arrow Connector 20"/>
          <p:cNvCxnSpPr>
            <a:stCxn id="17" idx="3"/>
            <a:endCxn id="18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5"/>
            <a:endCxn id="19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4"/>
            <a:endCxn id="19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5"/>
            <a:endCxn id="20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6" name="Straight Arrow Connector 25"/>
          <p:cNvCxnSpPr>
            <a:stCxn id="20" idx="4"/>
            <a:endCxn id="25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5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ket 27"/>
          <p:cNvSpPr/>
          <p:nvPr/>
        </p:nvSpPr>
        <p:spPr>
          <a:xfrm rot="5400000">
            <a:off x="5726726" y="3666278"/>
            <a:ext cx="73152" cy="356099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13908" y="5504067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2-path</a:t>
            </a:r>
          </a:p>
        </p:txBody>
      </p:sp>
    </p:spTree>
    <p:extLst>
      <p:ext uri="{BB962C8B-B14F-4D97-AF65-F5344CB8AC3E}">
        <p14:creationId xmlns:p14="http://schemas.microsoft.com/office/powerpoint/2010/main" val="3458598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905000" y="4648200"/>
          <a:ext cx="85815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83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78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30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AB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1" name="Straight Arrow Connector 20"/>
          <p:cNvCxnSpPr>
            <a:stCxn id="17" idx="3"/>
            <a:endCxn id="18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5"/>
            <a:endCxn id="19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4"/>
            <a:endCxn id="19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5"/>
            <a:endCxn id="20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6" name="Straight Arrow Connector 25"/>
          <p:cNvCxnSpPr>
            <a:stCxn id="20" idx="4"/>
            <a:endCxn id="25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5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ket 27"/>
          <p:cNvSpPr/>
          <p:nvPr/>
        </p:nvSpPr>
        <p:spPr>
          <a:xfrm rot="5400000">
            <a:off x="8981658" y="3998976"/>
            <a:ext cx="73152" cy="28956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610600" y="5504067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3-path</a:t>
            </a:r>
          </a:p>
        </p:txBody>
      </p:sp>
    </p:spTree>
    <p:extLst>
      <p:ext uri="{BB962C8B-B14F-4D97-AF65-F5344CB8AC3E}">
        <p14:creationId xmlns:p14="http://schemas.microsoft.com/office/powerpoint/2010/main" val="2814785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64C44-CACF-468E-870C-28F8E54EA5D5}"/>
              </a:ext>
            </a:extLst>
          </p:cNvPr>
          <p:cNvSpPr/>
          <p:nvPr/>
        </p:nvSpPr>
        <p:spPr>
          <a:xfrm>
            <a:off x="1478408" y="2951947"/>
            <a:ext cx="9235183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/>
            <a:r>
              <a:rPr lang="en-US" sz="2800" dirty="0"/>
              <a:t>Larger frequent subgraphs contain smaller frequent subgraphs</a:t>
            </a:r>
          </a:p>
        </p:txBody>
      </p:sp>
      <p:pic>
        <p:nvPicPr>
          <p:cNvPr id="6" name="Picture 4" descr="Image result for idea icon free">
            <a:extLst>
              <a:ext uri="{FF2B5EF4-FFF2-40B4-BE49-F238E27FC236}">
                <a16:creationId xmlns:a16="http://schemas.microsoft.com/office/drawing/2014/main" id="{5293525F-5712-4457-8635-6747B98F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7" y="2832557"/>
            <a:ext cx="7399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39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594B50B-B490-4DC0-9B15-3ACCE4D4DFD2}" type="slidenum">
              <a:rPr lang="en-US" sz="1400">
                <a:latin typeface="Tahoma" pitchFamily="34" charset="0"/>
              </a:rPr>
              <a:pPr algn="r"/>
              <a:t>35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</p:txBody>
      </p:sp>
      <p:sp>
        <p:nvSpPr>
          <p:cNvPr id="680965" name="AutoShape 150"/>
          <p:cNvSpPr>
            <a:spLocks noChangeAspect="1" noChangeArrowheads="1" noTextEdit="1"/>
          </p:cNvSpPr>
          <p:nvPr/>
        </p:nvSpPr>
        <p:spPr bwMode="auto">
          <a:xfrm>
            <a:off x="1981200" y="2133600"/>
            <a:ext cx="84582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84" name="Oval 169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5" name="Rectangle 170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6" name="Oval 171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7" name="Oval 172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8" name="Rectangle 173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9" name="Oval 174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0" name="Oval 175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1" name="Rectangle 176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92" name="Oval 177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3" name="Line 178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4" name="Freeform 179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5" name="Freeform 180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6" name="Line 181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7" name="Freeform 182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8" name="Freeform 183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9" name="Line 184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0" name="Freeform 185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1" name="Freeform 186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2" name="Freeform 187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3" name="Line 188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4" name="Freeform 189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5" name="Freeform 190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6" name="Freeform 191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7" name="Freeform 192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8" name="Freeform 193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9" name="Freeform 194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0" name="Line 195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11" name="Freeform 196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2" name="Freeform 197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3" name="Oval 198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4" name="Rectangle 199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5" name="Oval 200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6" name="Oval 201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7" name="Rectangle 202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8" name="Oval 203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9" name="Oval 204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0" name="Rectangle 205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21" name="Oval 206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2" name="Line 207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3" name="Freeform 208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4" name="Freeform 209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5" name="Line 210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6" name="Freeform 211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7" name="Freeform 212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8" name="Line 213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9" name="Freeform 214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0" name="Freeform 215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1" name="Freeform 216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2" name="Line 217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3" name="Freeform 218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4" name="Freeform 219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5" name="Freeform 220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6" name="Line 221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7" name="Freeform 222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8" name="Freeform 223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9" name="Freeform 224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0" name="Line 225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41" name="Freeform 226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2" name="Freeform 227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3" name="Oval 228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4" name="Rectangle 229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5" name="Oval 230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6" name="Oval 231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7" name="Rectangle 232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8" name="Oval 233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9" name="Oval 234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0" name="Rectangle 235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51" name="Oval 236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2" name="Line 237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3" name="Freeform 238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4" name="Freeform 239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5" name="Line 240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6" name="Freeform 241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7" name="Freeform 242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8" name="Line 243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9" name="Freeform 244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0" name="Freeform 245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1" name="Oval 246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2" name="Rectangle 247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3" name="Oval 248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4" name="Oval 249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5" name="Rectangle 250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6" name="Oval 251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7" name="Oval 252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8" name="Rectangle 253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9" name="Oval 254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0" name="Line 255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1" name="Freeform 256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2" name="Freeform 257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3" name="Line 258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4" name="Freeform 259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5" name="Freeform 260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6" name="Line 261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7" name="Freeform 262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8" name="Freeform 263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9" name="Line 264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0" name="Freeform 265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1" name="Freeform 266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2" name="Freeform 267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3" name="Line 268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4" name="Freeform 269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5" name="Freeform 270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6" name="Line 271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7" name="Freeform 272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8" name="Freeform 273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0" name="Rectangle 275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1" name="Rectangle 276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2" name="Rectangle 277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3" name="Rectangle 278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4" name="Rectangle 279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5" name="Oval 283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6" name="Rectangle 284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7" name="Freeform 285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8" name="Oval 286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9" name="Rectangle 287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0" name="Oval 288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1" name="Oval 289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2" name="Rectangle 290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3" name="Oval 291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4" name="Line 292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5" name="Freeform 293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6" name="Freeform 294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7" name="Line 295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8" name="Freeform 296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9" name="Freeform 297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0" name="Line 298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11" name="Freeform 299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2" name="Freeform 300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3" name="Oval 301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4" name="Rectangle 302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5" name="Oval 303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6" name="Oval 304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7" name="Rectangle 305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8" name="Oval 306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9" name="Oval 307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0" name="Line 308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1" name="Freeform 309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2" name="Freeform 310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3" name="Line 311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4" name="Freeform 312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5" name="Freeform 313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6" name="Line 314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7" name="Freeform 315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8" name="Freeform 316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9" name="Rectangle 317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30" name="Line 321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1" name="Freeform 322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2" name="Freeform 323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3" name="Line 324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4" name="Freeform 325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5" name="Freeform 326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6" name="Line 327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7" name="Freeform 328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8" name="Freeform 329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026506"/>
      </p:ext>
    </p:extLst>
  </p:cSld>
  <p:clrMapOvr>
    <a:masterClrMapping/>
  </p:clrMapOvr>
  <p:transition advTm="14256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594B50B-B490-4DC0-9B15-3ACCE4D4DFD2}" type="slidenum">
              <a:rPr lang="en-US" sz="1400">
                <a:latin typeface="Tahoma" pitchFamily="34" charset="0"/>
              </a:rPr>
              <a:pPr algn="r"/>
              <a:t>36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pattern of size 1 </a:t>
            </a:r>
          </a:p>
        </p:txBody>
      </p:sp>
      <p:sp>
        <p:nvSpPr>
          <p:cNvPr id="680965" name="AutoShape 150"/>
          <p:cNvSpPr>
            <a:spLocks noChangeAspect="1" noChangeArrowheads="1" noTextEdit="1"/>
          </p:cNvSpPr>
          <p:nvPr/>
        </p:nvSpPr>
        <p:spPr bwMode="auto">
          <a:xfrm>
            <a:off x="1981200" y="2133600"/>
            <a:ext cx="84582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66" name="Oval 151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67" name="Rectangle 152"/>
          <p:cNvSpPr>
            <a:spLocks noChangeArrowheads="1"/>
          </p:cNvSpPr>
          <p:nvPr/>
        </p:nvSpPr>
        <p:spPr bwMode="auto">
          <a:xfrm>
            <a:off x="2389454" y="305593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68" name="Oval 153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69" name="Oval 154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0" name="Rectangle 155"/>
          <p:cNvSpPr>
            <a:spLocks noChangeArrowheads="1"/>
          </p:cNvSpPr>
          <p:nvPr/>
        </p:nvSpPr>
        <p:spPr bwMode="auto">
          <a:xfrm>
            <a:off x="2725250" y="3648075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71" name="Oval 156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2" name="Oval 157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3" name="Rectangle 158"/>
          <p:cNvSpPr>
            <a:spLocks noChangeArrowheads="1"/>
          </p:cNvSpPr>
          <p:nvPr/>
        </p:nvSpPr>
        <p:spPr bwMode="auto">
          <a:xfrm>
            <a:off x="2223631" y="4059238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74" name="Oval 159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5" name="Line 160"/>
          <p:cNvSpPr>
            <a:spLocks noChangeShapeType="1"/>
          </p:cNvSpPr>
          <p:nvPr/>
        </p:nvSpPr>
        <p:spPr bwMode="auto">
          <a:xfrm>
            <a:off x="2501901" y="3330576"/>
            <a:ext cx="117475" cy="1746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76" name="Freeform 161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7" name="Freeform 162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8" name="Line 163"/>
          <p:cNvSpPr>
            <a:spLocks noChangeShapeType="1"/>
          </p:cNvSpPr>
          <p:nvPr/>
        </p:nvSpPr>
        <p:spPr bwMode="auto">
          <a:xfrm flipV="1">
            <a:off x="2246313" y="3330576"/>
            <a:ext cx="69850" cy="5572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79" name="Freeform 164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0" name="Freeform 165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1" name="Line 166"/>
          <p:cNvSpPr>
            <a:spLocks noChangeShapeType="1"/>
          </p:cNvSpPr>
          <p:nvPr/>
        </p:nvSpPr>
        <p:spPr bwMode="auto">
          <a:xfrm flipV="1">
            <a:off x="2462214" y="3884613"/>
            <a:ext cx="130175" cy="1333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82" name="Freeform 167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3" name="Freeform 168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4" name="Oval 169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5" name="Rectangle 170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6" name="Oval 171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7" name="Oval 172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8" name="Rectangle 173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9" name="Oval 174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0" name="Oval 175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1" name="Rectangle 176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92" name="Oval 177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3" name="Line 178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4" name="Freeform 179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5" name="Freeform 180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6" name="Line 181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7" name="Freeform 182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8" name="Freeform 183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9" name="Line 184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0" name="Freeform 185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1" name="Freeform 186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2" name="Freeform 187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3" name="Line 188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4" name="Freeform 189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5" name="Freeform 190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6" name="Freeform 191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7" name="Freeform 192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8" name="Freeform 193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9" name="Freeform 194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0" name="Line 195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11" name="Freeform 196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2" name="Freeform 197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3" name="Oval 198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4" name="Rectangle 199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5" name="Oval 200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6" name="Oval 201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7" name="Rectangle 202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8" name="Oval 203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9" name="Oval 204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0" name="Rectangle 205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21" name="Oval 206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2" name="Line 207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3" name="Freeform 208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4" name="Freeform 209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5" name="Line 210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6" name="Freeform 211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7" name="Freeform 212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8" name="Line 213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9" name="Freeform 214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0" name="Freeform 215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1" name="Freeform 216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2" name="Line 217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3" name="Freeform 218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4" name="Freeform 219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5" name="Freeform 220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6" name="Line 221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7" name="Freeform 222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8" name="Freeform 223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9" name="Freeform 224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0" name="Line 225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41" name="Freeform 226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2" name="Freeform 227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3" name="Oval 228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4" name="Rectangle 229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5" name="Oval 230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6" name="Oval 231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7" name="Rectangle 232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8" name="Oval 233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9" name="Oval 234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0" name="Rectangle 235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51" name="Oval 236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2" name="Line 237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3" name="Freeform 238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4" name="Freeform 239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5" name="Line 240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6" name="Freeform 241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7" name="Freeform 242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8" name="Line 243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9" name="Freeform 244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0" name="Freeform 245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1" name="Oval 246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2" name="Rectangle 247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3" name="Oval 248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4" name="Oval 249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5" name="Rectangle 250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6" name="Oval 251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7" name="Oval 252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8" name="Rectangle 253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9" name="Oval 254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0" name="Line 255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1" name="Freeform 256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2" name="Freeform 257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3" name="Line 258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4" name="Freeform 259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5" name="Freeform 260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6" name="Line 261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7" name="Freeform 262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8" name="Freeform 263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9" name="Line 264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0" name="Freeform 265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1" name="Freeform 266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2" name="Freeform 267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3" name="Line 268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4" name="Freeform 269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5" name="Freeform 270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6" name="Line 271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7" name="Freeform 272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8" name="Freeform 273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9" name="Rectangle 274"/>
          <p:cNvSpPr>
            <a:spLocks noChangeArrowheads="1"/>
          </p:cNvSpPr>
          <p:nvPr/>
        </p:nvSpPr>
        <p:spPr bwMode="auto">
          <a:xfrm>
            <a:off x="2172041" y="5057776"/>
            <a:ext cx="5993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Pattern </a:t>
            </a:r>
          </a:p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of size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0" name="Rectangle 275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1" name="Rectangle 276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2" name="Rectangle 277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3" name="Rectangle 278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4" name="Rectangle 279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5" name="Oval 283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6" name="Rectangle 284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7" name="Freeform 285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8" name="Oval 286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9" name="Rectangle 287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0" name="Oval 288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1" name="Oval 289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2" name="Rectangle 290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3" name="Oval 291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4" name="Line 292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5" name="Freeform 293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6" name="Freeform 294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7" name="Line 295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8" name="Freeform 296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9" name="Freeform 297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0" name="Line 298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11" name="Freeform 299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2" name="Freeform 300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3" name="Oval 301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4" name="Rectangle 302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5" name="Oval 303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6" name="Oval 304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7" name="Rectangle 305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8" name="Oval 306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9" name="Oval 307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0" name="Line 308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1" name="Freeform 309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2" name="Freeform 310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3" name="Line 311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4" name="Freeform 312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5" name="Freeform 313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6" name="Line 314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7" name="Freeform 315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8" name="Freeform 316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9" name="Rectangle 317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30" name="Line 321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1" name="Freeform 322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2" name="Freeform 323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3" name="Line 324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4" name="Freeform 325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5" name="Freeform 326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6" name="Line 327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7" name="Freeform 328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8" name="Freeform 329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58241"/>
      </p:ext>
    </p:extLst>
  </p:cSld>
  <p:clrMapOvr>
    <a:masterClrMapping/>
  </p:clrMapOvr>
  <p:transition advTm="14256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79655E3-8699-4C37-95DE-B15A72F88117}" type="slidenum">
              <a:rPr lang="en-US" sz="1400">
                <a:latin typeface="Tahoma" pitchFamily="34" charset="0"/>
              </a:rPr>
              <a:pPr algn="r"/>
              <a:t>37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1987" name="AutoShape 895"/>
          <p:cNvSpPr>
            <a:spLocks noChangeAspect="1" noChangeArrowheads="1" noTextEdit="1"/>
          </p:cNvSpPr>
          <p:nvPr/>
        </p:nvSpPr>
        <p:spPr bwMode="auto">
          <a:xfrm>
            <a:off x="1981200" y="2057400"/>
            <a:ext cx="84582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988" name="Oval 919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89" name="Oval 946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0" name="Oval 996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1" name="Oval 901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Extending occurrences of size 1 to candidates of size 2</a:t>
            </a:r>
          </a:p>
        </p:txBody>
      </p:sp>
      <p:sp>
        <p:nvSpPr>
          <p:cNvPr id="681995" name="Oval 896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6" name="Rectangle 897"/>
          <p:cNvSpPr>
            <a:spLocks noChangeArrowheads="1"/>
          </p:cNvSpPr>
          <p:nvPr/>
        </p:nvSpPr>
        <p:spPr bwMode="auto">
          <a:xfrm>
            <a:off x="2389454" y="305593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997" name="Oval 898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8" name="Oval 899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9" name="Rectangle 900"/>
          <p:cNvSpPr>
            <a:spLocks noChangeArrowheads="1"/>
          </p:cNvSpPr>
          <p:nvPr/>
        </p:nvSpPr>
        <p:spPr bwMode="auto">
          <a:xfrm>
            <a:off x="2725250" y="3648075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00" name="Oval 902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1" name="Rectangle 903"/>
          <p:cNvSpPr>
            <a:spLocks noChangeArrowheads="1"/>
          </p:cNvSpPr>
          <p:nvPr/>
        </p:nvSpPr>
        <p:spPr bwMode="auto">
          <a:xfrm>
            <a:off x="2223631" y="4059238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02" name="Oval 904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3" name="Line 905"/>
          <p:cNvSpPr>
            <a:spLocks noChangeShapeType="1"/>
          </p:cNvSpPr>
          <p:nvPr/>
        </p:nvSpPr>
        <p:spPr bwMode="auto">
          <a:xfrm>
            <a:off x="2501901" y="3330576"/>
            <a:ext cx="117475" cy="1746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04" name="Freeform 906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5" name="Freeform 907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6" name="Line 908"/>
          <p:cNvSpPr>
            <a:spLocks noChangeShapeType="1"/>
          </p:cNvSpPr>
          <p:nvPr/>
        </p:nvSpPr>
        <p:spPr bwMode="auto">
          <a:xfrm flipV="1">
            <a:off x="2246313" y="3330576"/>
            <a:ext cx="69850" cy="5572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07" name="Freeform 909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8" name="Freeform 910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9" name="Line 911"/>
          <p:cNvSpPr>
            <a:spLocks noChangeShapeType="1"/>
          </p:cNvSpPr>
          <p:nvPr/>
        </p:nvSpPr>
        <p:spPr bwMode="auto">
          <a:xfrm flipV="1">
            <a:off x="2462214" y="3884613"/>
            <a:ext cx="130175" cy="1333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10" name="Freeform 912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1" name="Freeform 913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2" name="Oval 914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3" name="Rectangle 915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14" name="Oval 916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5" name="Oval 917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6" name="Rectangle 918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17" name="Oval 920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8" name="Rectangle 921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19" name="Oval 922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0" name="Line 923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21" name="Freeform 924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2" name="Freeform 925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3" name="Line 926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24" name="Freeform 927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5" name="Freeform 928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6" name="Line 929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27" name="Freeform 930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8" name="Freeform 931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9" name="Freeform 932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0" name="Line 933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31" name="Freeform 934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2" name="Freeform 935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3" name="Freeform 936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4" name="Freeform 937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5" name="Freeform 938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6" name="Freeform 939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7" name="Line 940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38" name="Freeform 941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9" name="Freeform 942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0" name="Oval 943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1" name="Rectangle 944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42" name="Oval 945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3" name="Rectangle 947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44" name="Oval 948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5" name="Oval 949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6" name="Rectangle 950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47" name="Oval 951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8" name="Line 952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49" name="Freeform 953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0" name="Freeform 954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1" name="Line 955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52" name="Freeform 956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3" name="Freeform 957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4" name="Line 958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55" name="Freeform 959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6" name="Freeform 960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7" name="Freeform 961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8" name="Line 962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59" name="Freeform 963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0" name="Freeform 964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1" name="Freeform 965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2" name="Line 966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63" name="Freeform 967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4" name="Freeform 968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5" name="Freeform 969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6" name="Line 970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67" name="Freeform 971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8" name="Freeform 972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9" name="Oval 973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0" name="Rectangle 974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71" name="Oval 975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2" name="Oval 976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3" name="Rectangle 977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74" name="Oval 978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5" name="Oval 979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6" name="Rectangle 980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77" name="Oval 981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8" name="Line 982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79" name="Freeform 983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0" name="Freeform 984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1" name="Line 985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82" name="Freeform 986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3" name="Freeform 987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4" name="Line 988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85" name="Freeform 989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6" name="Freeform 990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7" name="Oval 991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8" name="Rectangle 992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89" name="Oval 993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0" name="Oval 994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1" name="Rectangle 995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92" name="Oval 997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3" name="Rectangle 998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94" name="Oval 999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5" name="Line 1000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96" name="Freeform 1001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7" name="Freeform 1002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8" name="Line 1003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99" name="Freeform 1004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0" name="Freeform 1005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1" name="Line 1006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02" name="Freeform 1007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3" name="Freeform 1008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4" name="Line 1009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05" name="Freeform 1010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6" name="Freeform 1011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7" name="Freeform 1012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8" name="Line 1013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09" name="Freeform 1014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0" name="Freeform 1015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1" name="Line 1016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12" name="Freeform 1017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3" name="Freeform 1018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4" name="Rectangle 1019"/>
          <p:cNvSpPr>
            <a:spLocks noChangeArrowheads="1"/>
          </p:cNvSpPr>
          <p:nvPr/>
        </p:nvSpPr>
        <p:spPr bwMode="auto">
          <a:xfrm>
            <a:off x="2172041" y="5057776"/>
            <a:ext cx="5993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Pattern </a:t>
            </a:r>
          </a:p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of size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5" name="Rectangle 1020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6" name="Rectangle 1021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7" name="Rectangle 1022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8" name="Rectangle 1023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9" name="Rectangle 1024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0" name="Oval 1028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1" name="Rectangle 1029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2" name="Freeform 1030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3" name="Oval 1031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4" name="Oval 1033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5" name="Rectangle 1032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6" name="Oval 1034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7" name="Rectangle 1035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8" name="Oval 1036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9" name="Line 1037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30" name="Freeform 1038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1" name="Freeform 1039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2" name="Line 1040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33" name="Freeform 1041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4" name="Freeform 1042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5" name="Line 1043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36" name="Freeform 1044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7" name="Freeform 1045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8" name="Oval 1046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9" name="Rectangle 1047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40" name="Oval 1048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1" name="Oval 1049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2" name="Rectangle 1050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43" name="Oval 1051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4" name="Oval 1052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5" name="Line 1053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46" name="Freeform 1054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7" name="Freeform 1055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8" name="Line 1056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49" name="Freeform 1057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0" name="Freeform 1058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1" name="Line 1059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52" name="Freeform 1060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3" name="Freeform 1061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4" name="Rectangle 1062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55" name="Line 1066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56" name="Freeform 1067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7" name="Freeform 1068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8" name="Line 1069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59" name="Freeform 1070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60" name="Freeform 1071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61" name="Line 1072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62" name="Freeform 1073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63" name="Freeform 1074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528093"/>
      </p:ext>
    </p:extLst>
  </p:cSld>
  <p:clrMapOvr>
    <a:masterClrMapping/>
  </p:clrMapOvr>
  <p:transition advTm="48144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A2120BB-8BC2-4A1C-A12D-A283B63F8D36}" type="slidenum">
              <a:rPr lang="en-US" sz="1400">
                <a:latin typeface="Tahoma" pitchFamily="34" charset="0"/>
              </a:rPr>
              <a:pPr algn="r"/>
              <a:t>38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3011" name="Oval 210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2" name="Oval 227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3" name="Oval 256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4" name="Oval 286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5" name="Oval 301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6" name="Oval 340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Extending occurrences of size 2 to candidates of size 3</a:t>
            </a:r>
          </a:p>
        </p:txBody>
      </p:sp>
      <p:sp>
        <p:nvSpPr>
          <p:cNvPr id="683020" name="Oval 200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solidFill>
            <a:srgbClr val="FFFF99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1" name="Oval 201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solidFill>
            <a:srgbClr val="FFFF99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2" name="Oval 202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solidFill>
            <a:srgbClr val="FFFF99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3" name="Oval 203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4" name="Rectangle 204"/>
          <p:cNvSpPr>
            <a:spLocks noChangeArrowheads="1"/>
          </p:cNvSpPr>
          <p:nvPr/>
        </p:nvSpPr>
        <p:spPr bwMode="auto">
          <a:xfrm>
            <a:off x="2389454" y="305593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25" name="Oval 205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6" name="Oval 206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7" name="Rectangle 207"/>
          <p:cNvSpPr>
            <a:spLocks noChangeArrowheads="1"/>
          </p:cNvSpPr>
          <p:nvPr/>
        </p:nvSpPr>
        <p:spPr bwMode="auto">
          <a:xfrm>
            <a:off x="2725250" y="3648075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28" name="Oval 208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9" name="Rectangle 209"/>
          <p:cNvSpPr>
            <a:spLocks noChangeArrowheads="1"/>
          </p:cNvSpPr>
          <p:nvPr/>
        </p:nvSpPr>
        <p:spPr bwMode="auto">
          <a:xfrm>
            <a:off x="2223631" y="4059238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30" name="Line 211"/>
          <p:cNvSpPr>
            <a:spLocks noChangeShapeType="1"/>
          </p:cNvSpPr>
          <p:nvPr/>
        </p:nvSpPr>
        <p:spPr bwMode="auto">
          <a:xfrm>
            <a:off x="2501901" y="3330576"/>
            <a:ext cx="117475" cy="1746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31" name="Freeform 212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2" name="Freeform 213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3" name="Line 214"/>
          <p:cNvSpPr>
            <a:spLocks noChangeShapeType="1"/>
          </p:cNvSpPr>
          <p:nvPr/>
        </p:nvSpPr>
        <p:spPr bwMode="auto">
          <a:xfrm flipV="1">
            <a:off x="2246313" y="3330576"/>
            <a:ext cx="69850" cy="5572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34" name="Freeform 215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5" name="Freeform 216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6" name="Line 217"/>
          <p:cNvSpPr>
            <a:spLocks noChangeShapeType="1"/>
          </p:cNvSpPr>
          <p:nvPr/>
        </p:nvSpPr>
        <p:spPr bwMode="auto">
          <a:xfrm flipV="1">
            <a:off x="2462214" y="3884613"/>
            <a:ext cx="130175" cy="1333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37" name="Freeform 218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8" name="Freeform 219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9" name="Oval 220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0" name="Rectangle 221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41" name="Oval 222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2" name="Oval 223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3" name="Rectangle 224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44" name="Oval 225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5" name="Rectangle 226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46" name="Line 228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47" name="Freeform 229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8" name="Freeform 230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9" name="Line 231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50" name="Freeform 232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1" name="Freeform 233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2" name="Line 234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53" name="Freeform 235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4" name="Freeform 236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5" name="Freeform 237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6" name="Line 238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57" name="Freeform 239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8" name="Freeform 240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9" name="Freeform 241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0" name="Freeform 242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1" name="Freeform 243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2" name="Freeform 244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3" name="Line 245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64" name="Freeform 246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5" name="Freeform 247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6" name="Oval 248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7" name="Rectangle 249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68" name="Oval 250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9" name="Oval 251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0" name="Rectangle 252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71" name="Oval 253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2" name="Oval 254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3" name="Rectangle 255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74" name="Line 257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75" name="Freeform 258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6" name="Freeform 259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7" name="Line 260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78" name="Freeform 261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9" name="Freeform 262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0" name="Line 263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81" name="Freeform 264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2" name="Freeform 265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3" name="Freeform 266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4" name="Line 267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85" name="Freeform 268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6" name="Freeform 269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7" name="Freeform 270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8" name="Line 271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89" name="Freeform 272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0" name="Freeform 273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1" name="Freeform 274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2" name="Line 275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93" name="Freeform 276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4" name="Freeform 277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5" name="Oval 278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6" name="Rectangle 279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97" name="Oval 280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8" name="Oval 281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9" name="Rectangle 282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00" name="Oval 283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1" name="Oval 284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2" name="Rectangle 285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03" name="Line 287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04" name="Freeform 288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5" name="Freeform 289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6" name="Line 290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07" name="Freeform 291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8" name="Freeform 292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9" name="Line 293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10" name="Freeform 294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1" name="Freeform 295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2" name="Oval 296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3" name="Rectangle 297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14" name="Oval 298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5" name="Oval 299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6" name="Rectangle 300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17" name="Rectangle 302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18" name="Oval 303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9" name="Line 304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0" name="Freeform 305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1" name="Freeform 306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2" name="Line 307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3" name="Freeform 308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4" name="Freeform 309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5" name="Line 310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6" name="Freeform 311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7" name="Freeform 312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8" name="Line 313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9" name="Freeform 314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0" name="Freeform 315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1" name="Freeform 316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2" name="Line 317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33" name="Freeform 318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4" name="Freeform 319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5" name="Line 320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36" name="Freeform 321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7" name="Freeform 322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8" name="Rectangle 323"/>
          <p:cNvSpPr>
            <a:spLocks noChangeArrowheads="1"/>
          </p:cNvSpPr>
          <p:nvPr/>
        </p:nvSpPr>
        <p:spPr bwMode="auto">
          <a:xfrm>
            <a:off x="2172041" y="5057776"/>
            <a:ext cx="5993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Pattern </a:t>
            </a:r>
          </a:p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of size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39" name="Rectangle 324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0" name="Rectangle 325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1" name="Rectangle 326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2" name="Rectangle 327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3" name="Rectangle 328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4" name="Rectangle 330"/>
          <p:cNvSpPr>
            <a:spLocks noChangeArrowheads="1"/>
          </p:cNvSpPr>
          <p:nvPr/>
        </p:nvSpPr>
        <p:spPr bwMode="auto">
          <a:xfrm>
            <a:off x="6750151" y="5264150"/>
            <a:ext cx="118724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non-overlapped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5" name="Oval 332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46" name="Rectangle 333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7" name="Freeform 334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48" name="Oval 335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49" name="Oval 336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solidFill>
            <a:srgbClr val="FFFF99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0" name="Rectangle 337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51" name="Oval 338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2" name="Rectangle 339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53" name="Line 341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54" name="Freeform 342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5" name="Freeform 343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6" name="Line 344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57" name="Freeform 345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8" name="Freeform 346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9" name="Line 347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60" name="Freeform 348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1" name="Freeform 349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2" name="Oval 350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3" name="Rectangle 351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64" name="Oval 352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5" name="Oval 353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6" name="Rectangle 354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67" name="Oval 355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8" name="Oval 356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9" name="Line 357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70" name="Freeform 358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1" name="Freeform 359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2" name="Line 360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73" name="Freeform 361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4" name="Freeform 362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5" name="Line 363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76" name="Freeform 364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7" name="Freeform 365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8" name="Rectangle 366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79" name="Rectangle 368"/>
          <p:cNvSpPr>
            <a:spLocks noChangeArrowheads="1"/>
          </p:cNvSpPr>
          <p:nvPr/>
        </p:nvSpPr>
        <p:spPr bwMode="auto">
          <a:xfrm>
            <a:off x="8867155" y="5253038"/>
            <a:ext cx="84420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overlapped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80" name="Line 370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81" name="Freeform 371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2" name="Freeform 372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3" name="Line 373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84" name="Freeform 374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5" name="Freeform 375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6" name="Line 376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87" name="Freeform 377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8" name="Freeform 378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183238"/>
      </p:ext>
    </p:extLst>
  </p:cSld>
  <p:clrMapOvr>
    <a:masterClrMapping/>
  </p:clrMapOvr>
  <p:transition advTm="32128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64C44-CACF-468E-870C-28F8E54EA5D5}"/>
              </a:ext>
            </a:extLst>
          </p:cNvPr>
          <p:cNvSpPr/>
          <p:nvPr/>
        </p:nvSpPr>
        <p:spPr>
          <a:xfrm>
            <a:off x="1428750" y="3071336"/>
            <a:ext cx="9334500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/>
            <a:r>
              <a:rPr lang="en-US" sz="2800" dirty="0"/>
              <a:t>Extending subgraphs greedily to avoid combinatorial explosion</a:t>
            </a:r>
          </a:p>
        </p:txBody>
      </p:sp>
      <p:pic>
        <p:nvPicPr>
          <p:cNvPr id="6" name="Picture 4" descr="Image result for idea icon free">
            <a:extLst>
              <a:ext uri="{FF2B5EF4-FFF2-40B4-BE49-F238E27FC236}">
                <a16:creationId xmlns:a16="http://schemas.microsoft.com/office/drawing/2014/main" id="{5293525F-5712-4457-8635-6747B98F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99" y="2951946"/>
            <a:ext cx="7399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88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Change Pattern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5AF3-AF0D-8247-B2AE-DA18D8F55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code is repetitive</a:t>
            </a:r>
          </a:p>
          <a:p>
            <a:r>
              <a:rPr lang="en-US" dirty="0"/>
              <a:t>Code changes are repetitive</a:t>
            </a:r>
          </a:p>
          <a:p>
            <a:r>
              <a:rPr lang="en-US" dirty="0"/>
              <a:t>Applications of change pattern: </a:t>
            </a:r>
          </a:p>
          <a:p>
            <a:pPr lvl="1"/>
            <a:r>
              <a:rPr lang="en-US" dirty="0"/>
              <a:t>Change/fix recommendation</a:t>
            </a:r>
          </a:p>
          <a:p>
            <a:pPr lvl="1"/>
            <a:r>
              <a:rPr lang="en-US" dirty="0"/>
              <a:t>Code auto-completion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9A4E9-24DE-2049-B2D3-62596F324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70" y="2194559"/>
            <a:ext cx="4827230" cy="347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1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C385-4E40-D740-98B4-F5F67F10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0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Empirical Evaluation</a:t>
            </a:r>
          </a:p>
        </p:txBody>
      </p:sp>
      <p:grpSp>
        <p:nvGrpSpPr>
          <p:cNvPr id="18" name="Group 186">
            <a:extLst>
              <a:ext uri="{FF2B5EF4-FFF2-40B4-BE49-F238E27FC236}">
                <a16:creationId xmlns:a16="http://schemas.microsoft.com/office/drawing/2014/main" id="{A153F605-128D-7344-AB74-C95ADEA91EE4}"/>
              </a:ext>
            </a:extLst>
          </p:cNvPr>
          <p:cNvGrpSpPr/>
          <p:nvPr/>
        </p:nvGrpSpPr>
        <p:grpSpPr>
          <a:xfrm>
            <a:off x="838200" y="1748354"/>
            <a:ext cx="10515599" cy="656590"/>
            <a:chOff x="0" y="-55256"/>
            <a:chExt cx="8471143" cy="1000703"/>
          </a:xfrm>
        </p:grpSpPr>
        <p:sp>
          <p:nvSpPr>
            <p:cNvPr id="19" name="Shape 184">
              <a:extLst>
                <a:ext uri="{FF2B5EF4-FFF2-40B4-BE49-F238E27FC236}">
                  <a16:creationId xmlns:a16="http://schemas.microsoft.com/office/drawing/2014/main" id="{2EA5B195-918E-F44B-8775-153B491009C7}"/>
                </a:ext>
              </a:extLst>
            </p:cNvPr>
            <p:cNvSpPr/>
            <p:nvPr/>
          </p:nvSpPr>
          <p:spPr>
            <a:xfrm>
              <a:off x="0" y="0"/>
              <a:ext cx="449786" cy="860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1</a:t>
              </a:r>
            </a:p>
          </p:txBody>
        </p:sp>
        <p:sp>
          <p:nvSpPr>
            <p:cNvPr id="20" name="Shape 185">
              <a:extLst>
                <a:ext uri="{FF2B5EF4-FFF2-40B4-BE49-F238E27FC236}">
                  <a16:creationId xmlns:a16="http://schemas.microsoft.com/office/drawing/2014/main" id="{3AA45CB7-F5C0-314A-BF76-4AC247B05B8A}"/>
                </a:ext>
              </a:extLst>
            </p:cNvPr>
            <p:cNvSpPr/>
            <p:nvPr/>
          </p:nvSpPr>
          <p:spPr>
            <a:xfrm>
              <a:off x="890188" y="-55256"/>
              <a:ext cx="7580955" cy="10007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Meaningful Patterns</a:t>
              </a:r>
              <a:endParaRPr sz="3600" dirty="0"/>
            </a:p>
          </p:txBody>
        </p:sp>
      </p:grpSp>
      <p:grpSp>
        <p:nvGrpSpPr>
          <p:cNvPr id="21" name="Group 189">
            <a:extLst>
              <a:ext uri="{FF2B5EF4-FFF2-40B4-BE49-F238E27FC236}">
                <a16:creationId xmlns:a16="http://schemas.microsoft.com/office/drawing/2014/main" id="{4245673B-AFF5-1948-8117-C382EC5A155A}"/>
              </a:ext>
            </a:extLst>
          </p:cNvPr>
          <p:cNvGrpSpPr/>
          <p:nvPr/>
        </p:nvGrpSpPr>
        <p:grpSpPr>
          <a:xfrm>
            <a:off x="838200" y="2628733"/>
            <a:ext cx="10515600" cy="656590"/>
            <a:chOff x="0" y="-55257"/>
            <a:chExt cx="5117125" cy="1000702"/>
          </a:xfrm>
        </p:grpSpPr>
        <p:sp>
          <p:nvSpPr>
            <p:cNvPr id="22" name="Shape 187">
              <a:extLst>
                <a:ext uri="{FF2B5EF4-FFF2-40B4-BE49-F238E27FC236}">
                  <a16:creationId xmlns:a16="http://schemas.microsoft.com/office/drawing/2014/main" id="{76469688-7C8E-3B4E-A95A-0EBC760524AA}"/>
                </a:ext>
              </a:extLst>
            </p:cNvPr>
            <p:cNvSpPr/>
            <p:nvPr/>
          </p:nvSpPr>
          <p:spPr>
            <a:xfrm>
              <a:off x="0" y="2"/>
              <a:ext cx="271700" cy="860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3" name="Shape 188">
              <a:extLst>
                <a:ext uri="{FF2B5EF4-FFF2-40B4-BE49-F238E27FC236}">
                  <a16:creationId xmlns:a16="http://schemas.microsoft.com/office/drawing/2014/main" id="{B95DA0FF-6E3E-D74F-8611-97A82B8F7918}"/>
                </a:ext>
              </a:extLst>
            </p:cNvPr>
            <p:cNvSpPr/>
            <p:nvPr/>
          </p:nvSpPr>
          <p:spPr>
            <a:xfrm>
              <a:off x="537732" y="-55257"/>
              <a:ext cx="4579393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Comparison with syntax-based approach</a:t>
              </a:r>
              <a:endParaRPr sz="3600" dirty="0"/>
            </a:p>
          </p:txBody>
        </p:sp>
      </p:grpSp>
      <p:grpSp>
        <p:nvGrpSpPr>
          <p:cNvPr id="24" name="Group 192">
            <a:extLst>
              <a:ext uri="{FF2B5EF4-FFF2-40B4-BE49-F238E27FC236}">
                <a16:creationId xmlns:a16="http://schemas.microsoft.com/office/drawing/2014/main" id="{4663FDB7-367A-174D-8DAB-656FC53E8565}"/>
              </a:ext>
            </a:extLst>
          </p:cNvPr>
          <p:cNvGrpSpPr/>
          <p:nvPr/>
        </p:nvGrpSpPr>
        <p:grpSpPr>
          <a:xfrm>
            <a:off x="838200" y="3592242"/>
            <a:ext cx="10515599" cy="656590"/>
            <a:chOff x="0" y="-55256"/>
            <a:chExt cx="5904879" cy="1000703"/>
          </a:xfrm>
        </p:grpSpPr>
        <p:sp>
          <p:nvSpPr>
            <p:cNvPr id="25" name="Shape 190">
              <a:extLst>
                <a:ext uri="{FF2B5EF4-FFF2-40B4-BE49-F238E27FC236}">
                  <a16:creationId xmlns:a16="http://schemas.microsoft.com/office/drawing/2014/main" id="{00E4D6AF-A802-1C47-AD61-F2B9E3915BA0}"/>
                </a:ext>
              </a:extLst>
            </p:cNvPr>
            <p:cNvSpPr/>
            <p:nvPr/>
          </p:nvSpPr>
          <p:spPr>
            <a:xfrm>
              <a:off x="0" y="0"/>
              <a:ext cx="313527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26" name="Shape 191">
              <a:extLst>
                <a:ext uri="{FF2B5EF4-FFF2-40B4-BE49-F238E27FC236}">
                  <a16:creationId xmlns:a16="http://schemas.microsoft.com/office/drawing/2014/main" id="{BA5AE18E-0C23-BF44-94D8-474F2968403E}"/>
                </a:ext>
              </a:extLst>
            </p:cNvPr>
            <p:cNvSpPr/>
            <p:nvPr/>
          </p:nvSpPr>
          <p:spPr>
            <a:xfrm>
              <a:off x="620513" y="-55256"/>
              <a:ext cx="5284366" cy="10007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Activities</a:t>
              </a:r>
              <a:endParaRPr sz="3600" dirty="0"/>
            </a:p>
          </p:txBody>
        </p:sp>
      </p:grpSp>
      <p:grpSp>
        <p:nvGrpSpPr>
          <p:cNvPr id="27" name="Group 195">
            <a:extLst>
              <a:ext uri="{FF2B5EF4-FFF2-40B4-BE49-F238E27FC236}">
                <a16:creationId xmlns:a16="http://schemas.microsoft.com/office/drawing/2014/main" id="{DE663796-5E3B-3345-8622-643971DB91F6}"/>
              </a:ext>
            </a:extLst>
          </p:cNvPr>
          <p:cNvGrpSpPr/>
          <p:nvPr/>
        </p:nvGrpSpPr>
        <p:grpSpPr>
          <a:xfrm>
            <a:off x="838201" y="4555745"/>
            <a:ext cx="10515600" cy="656590"/>
            <a:chOff x="0" y="-55256"/>
            <a:chExt cx="5930940" cy="1000702"/>
          </a:xfrm>
        </p:grpSpPr>
        <p:sp>
          <p:nvSpPr>
            <p:cNvPr id="28" name="Shape 193">
              <a:extLst>
                <a:ext uri="{FF2B5EF4-FFF2-40B4-BE49-F238E27FC236}">
                  <a16:creationId xmlns:a16="http://schemas.microsoft.com/office/drawing/2014/main" id="{560B309C-EC7D-4F4A-91DF-EBB189CBF808}"/>
                </a:ext>
              </a:extLst>
            </p:cNvPr>
            <p:cNvSpPr/>
            <p:nvPr/>
          </p:nvSpPr>
          <p:spPr>
            <a:xfrm>
              <a:off x="0" y="0"/>
              <a:ext cx="314910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29" name="Shape 194">
              <a:extLst>
                <a:ext uri="{FF2B5EF4-FFF2-40B4-BE49-F238E27FC236}">
                  <a16:creationId xmlns:a16="http://schemas.microsoft.com/office/drawing/2014/main" id="{35F1CB0B-9F8A-584E-B887-3F3E2BAD717A}"/>
                </a:ext>
              </a:extLst>
            </p:cNvPr>
            <p:cNvSpPr/>
            <p:nvPr/>
          </p:nvSpPr>
          <p:spPr>
            <a:xfrm>
              <a:off x="623251" y="-55256"/>
              <a:ext cx="5307689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Commonality of Patterns</a:t>
              </a:r>
              <a:endParaRPr sz="3600" dirty="0"/>
            </a:p>
          </p:txBody>
        </p:sp>
      </p:grpSp>
      <p:grpSp>
        <p:nvGrpSpPr>
          <p:cNvPr id="30" name="Group 199">
            <a:extLst>
              <a:ext uri="{FF2B5EF4-FFF2-40B4-BE49-F238E27FC236}">
                <a16:creationId xmlns:a16="http://schemas.microsoft.com/office/drawing/2014/main" id="{DDFAA22B-5277-5742-B5D5-4D8D62840F4F}"/>
              </a:ext>
            </a:extLst>
          </p:cNvPr>
          <p:cNvGrpSpPr/>
          <p:nvPr/>
        </p:nvGrpSpPr>
        <p:grpSpPr>
          <a:xfrm>
            <a:off x="838201" y="5589346"/>
            <a:ext cx="10515600" cy="656590"/>
            <a:chOff x="0" y="-55256"/>
            <a:chExt cx="5802924" cy="1000702"/>
          </a:xfrm>
        </p:grpSpPr>
        <p:sp>
          <p:nvSpPr>
            <p:cNvPr id="31" name="Shape 197">
              <a:extLst>
                <a:ext uri="{FF2B5EF4-FFF2-40B4-BE49-F238E27FC236}">
                  <a16:creationId xmlns:a16="http://schemas.microsoft.com/office/drawing/2014/main" id="{FBA9FAEB-A67F-E646-9A2D-BDA169B87BE8}"/>
                </a:ext>
              </a:extLst>
            </p:cNvPr>
            <p:cNvSpPr/>
            <p:nvPr/>
          </p:nvSpPr>
          <p:spPr>
            <a:xfrm>
              <a:off x="0" y="0"/>
              <a:ext cx="308113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7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5</a:t>
              </a:r>
            </a:p>
          </p:txBody>
        </p:sp>
        <p:sp>
          <p:nvSpPr>
            <p:cNvPr id="32" name="Shape 198">
              <a:extLst>
                <a:ext uri="{FF2B5EF4-FFF2-40B4-BE49-F238E27FC236}">
                  <a16:creationId xmlns:a16="http://schemas.microsoft.com/office/drawing/2014/main" id="{82A2A9AF-79AB-E543-84BC-932001059F32}"/>
                </a:ext>
              </a:extLst>
            </p:cNvPr>
            <p:cNvSpPr/>
            <p:nvPr/>
          </p:nvSpPr>
          <p:spPr>
            <a:xfrm>
              <a:off x="609798" y="-55256"/>
              <a:ext cx="5193126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Temporal Distribution</a:t>
              </a:r>
              <a:endParaRPr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1209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1F31-051A-744E-9279-069D03AC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Collection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13592F7-3E0E-5748-B1DD-3B081F6E33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5791">
                  <a:extLst>
                    <a:ext uri="{9D8B030D-6E8A-4147-A177-3AD203B41FA5}">
                      <a16:colId xmlns:a16="http://schemas.microsoft.com/office/drawing/2014/main" val="4092096475"/>
                    </a:ext>
                  </a:extLst>
                </a:gridCol>
                <a:gridCol w="3019646">
                  <a:extLst>
                    <a:ext uri="{9D8B030D-6E8A-4147-A177-3AD203B41FA5}">
                      <a16:colId xmlns:a16="http://schemas.microsoft.com/office/drawing/2014/main" val="3961661535"/>
                    </a:ext>
                  </a:extLst>
                </a:gridCol>
                <a:gridCol w="2720163">
                  <a:extLst>
                    <a:ext uri="{9D8B030D-6E8A-4147-A177-3AD203B41FA5}">
                      <a16:colId xmlns:a16="http://schemas.microsoft.com/office/drawing/2014/main" val="1068959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Survey Corpus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Depth Corpus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47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5,832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25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source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1M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SLOCs at last snapshots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97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Developers with analyzed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6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 code change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2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0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SLOCs of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methods (graphs)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9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AST nodes of changed methods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0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graph nodes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24135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6783B-33AD-3E4C-9717-AE0CE9B4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86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94A1-9076-0B41-B61D-221FD8A5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Meaningful Patterns (RQ1)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3A8EB-9A2F-4F48-BF3B-8D031D89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5305904"/>
            <a:ext cx="10210800" cy="786607"/>
          </a:xfrm>
        </p:spPr>
        <p:txBody>
          <a:bodyPr/>
          <a:lstStyle/>
          <a:p>
            <a:r>
              <a:rPr lang="en-US" dirty="0"/>
              <a:t>Dataset of 5,832 long-history, fresh and highly rated projects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95A63-EB87-2C48-AAED-F8EB6130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7A7B9-32D0-4146-A52C-45513CEE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93" y="2357974"/>
            <a:ext cx="3872907" cy="214205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49AB60-C682-5D4A-9139-8594C4D0C80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6490293" cy="3040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Surveying Real Developers</a:t>
            </a:r>
          </a:p>
          <a:p>
            <a:pPr lvl="1"/>
            <a:r>
              <a:rPr lang="en-US" dirty="0"/>
              <a:t>Q1: Is </a:t>
            </a:r>
            <a:r>
              <a:rPr lang="en-US" b="1" dirty="0"/>
              <a:t>the change</a:t>
            </a:r>
            <a:r>
              <a:rPr lang="en-US" dirty="0"/>
              <a:t> at these lines </a:t>
            </a:r>
            <a:r>
              <a:rPr lang="en-US" b="1" dirty="0"/>
              <a:t>similar to another change in the past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Q2: Can you briefly </a:t>
            </a:r>
            <a:r>
              <a:rPr lang="en-US" b="1" dirty="0"/>
              <a:t>describe the change</a:t>
            </a:r>
            <a:r>
              <a:rPr lang="en-US" dirty="0"/>
              <a:t> and why you made it?</a:t>
            </a:r>
          </a:p>
          <a:p>
            <a:pPr lvl="1"/>
            <a:r>
              <a:rPr lang="en-US" dirty="0"/>
              <a:t>Q3: Can you give a </a:t>
            </a:r>
            <a:r>
              <a:rPr lang="en-US" b="1" dirty="0"/>
              <a:t>name for the change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Q4: Would you like to have this change </a:t>
            </a:r>
            <a:r>
              <a:rPr lang="en-US" b="1" dirty="0"/>
              <a:t>automated by a tool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3964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84BC-774A-3042-99D6-AABA684C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Survey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9B3DBD0-A8E6-5B4D-92DA-8203644E95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979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582539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362955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30588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2195494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67110965"/>
                    </a:ext>
                  </a:extLst>
                </a:gridCol>
              </a:tblGrid>
              <a:tr h="442195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Q1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 Is the highlighted change at these lines similar to another in the past?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425771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sure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04510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59901"/>
                  </a:ext>
                </a:extLst>
              </a:tr>
              <a:tr h="442195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Q3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 Can you give it a name?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273234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15621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792517"/>
                  </a:ext>
                </a:extLst>
              </a:tr>
              <a:tr h="442195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</a:t>
                      </a:r>
                      <a:r>
                        <a:rPr lang="en-US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Would you like to have this change automated by a tool?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31178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sure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Already Automated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2202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39652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99ECD-8FE2-484E-B02A-6E4200FD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6F829-012F-2D4F-8A50-F0AB970B982D}"/>
              </a:ext>
            </a:extLst>
          </p:cNvPr>
          <p:cNvSpPr/>
          <p:nvPr/>
        </p:nvSpPr>
        <p:spPr>
          <a:xfrm>
            <a:off x="574158" y="1605628"/>
            <a:ext cx="2551814" cy="436987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27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Examples for Q4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B547DB-FE3D-0C42-BC1E-67A1D4FF745F}"/>
              </a:ext>
            </a:extLst>
          </p:cNvPr>
          <p:cNvGrpSpPr/>
          <p:nvPr/>
        </p:nvGrpSpPr>
        <p:grpSpPr>
          <a:xfrm>
            <a:off x="1104262" y="1980053"/>
            <a:ext cx="5805377" cy="3164059"/>
            <a:chOff x="1977656" y="2773777"/>
            <a:chExt cx="5805377" cy="3164059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74A5EEDF-10B0-D045-93B7-407A4BF03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21690" y="4498786"/>
              <a:ext cx="991814" cy="967981"/>
            </a:xfrm>
            <a:prstGeom prst="rect">
              <a:avLst/>
            </a:prstGeom>
            <a:noFill/>
            <a:ln/>
          </p:spPr>
        </p:pic>
        <p:sp>
          <p:nvSpPr>
            <p:cNvPr id="6" name="Rounded Rectangular Callout 32">
              <a:extLst>
                <a:ext uri="{FF2B5EF4-FFF2-40B4-BE49-F238E27FC236}">
                  <a16:creationId xmlns:a16="http://schemas.microsoft.com/office/drawing/2014/main" id="{945F2102-BFD7-B44B-A75B-87D325F9A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656" y="2773777"/>
              <a:ext cx="5805377" cy="1325562"/>
            </a:xfrm>
            <a:prstGeom prst="wedgeRoundRectCallout">
              <a:avLst>
                <a:gd name="adj1" fmla="val -28892"/>
                <a:gd name="adj2" fmla="val 80277"/>
                <a:gd name="adj3" fmla="val 16667"/>
              </a:avLst>
            </a:prstGeom>
            <a:noFill/>
            <a:ln w="25400" cmpd="sng">
              <a:solidFill>
                <a:srgbClr val="395E8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90AD2F-0FED-884F-B5A5-A9CDB1B9CD08}"/>
                </a:ext>
              </a:extLst>
            </p:cNvPr>
            <p:cNvSpPr txBox="1"/>
            <p:nvPr/>
          </p:nvSpPr>
          <p:spPr>
            <a:xfrm>
              <a:off x="2321690" y="2953408"/>
              <a:ext cx="52524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No, the tool would need to be able to make decisions based on the end use of the API which I would assume is not possible... (I might be wrong :))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C47DC9-712D-7F48-8BEC-102D258C420A}"/>
                </a:ext>
              </a:extLst>
            </p:cNvPr>
            <p:cNvSpPr txBox="1"/>
            <p:nvPr/>
          </p:nvSpPr>
          <p:spPr>
            <a:xfrm>
              <a:off x="2752132" y="5568504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E2655A-ECF4-A342-AA5E-25F542FCAEA7}"/>
              </a:ext>
            </a:extLst>
          </p:cNvPr>
          <p:cNvGrpSpPr/>
          <p:nvPr/>
        </p:nvGrpSpPr>
        <p:grpSpPr>
          <a:xfrm>
            <a:off x="6221819" y="3562083"/>
            <a:ext cx="4865919" cy="2794267"/>
            <a:chOff x="6787365" y="2272549"/>
            <a:chExt cx="4865919" cy="279426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E2A9E62D-F1CF-264B-A93A-9C26759B7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3517435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917416F-EF95-5F4D-9DAE-845D336CBDEE}"/>
                </a:ext>
              </a:extLst>
            </p:cNvPr>
            <p:cNvGrpSpPr/>
            <p:nvPr/>
          </p:nvGrpSpPr>
          <p:grpSpPr>
            <a:xfrm>
              <a:off x="6787365" y="2272549"/>
              <a:ext cx="4865919" cy="2794267"/>
              <a:chOff x="1977656" y="3176007"/>
              <a:chExt cx="4865919" cy="2794267"/>
            </a:xfrm>
          </p:grpSpPr>
          <p:sp>
            <p:nvSpPr>
              <p:cNvPr id="15" name="Rounded Rectangular Callout 32">
                <a:extLst>
                  <a:ext uri="{FF2B5EF4-FFF2-40B4-BE49-F238E27FC236}">
                    <a16:creationId xmlns:a16="http://schemas.microsoft.com/office/drawing/2014/main" id="{06723BA9-2159-4A4C-815A-C79D1D021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7656" y="3176007"/>
                <a:ext cx="4865919" cy="923331"/>
              </a:xfrm>
              <a:prstGeom prst="wedgeRoundRectCallout">
                <a:avLst>
                  <a:gd name="adj1" fmla="val 25340"/>
                  <a:gd name="adj2" fmla="val 85789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34FAA-67B4-9D42-9E75-5F3864A02D3A}"/>
                  </a:ext>
                </a:extLst>
              </p:cNvPr>
              <p:cNvSpPr txBox="1"/>
              <p:nvPr/>
            </p:nvSpPr>
            <p:spPr>
              <a:xfrm>
                <a:off x="2231827" y="3273377"/>
                <a:ext cx="43575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I think it is very challenging which makes your research promising! </a:t>
                </a:r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BA939F-98AA-EF48-B962-6CF9B4845773}"/>
                  </a:ext>
                </a:extLst>
              </p:cNvPr>
              <p:cNvSpPr txBox="1"/>
              <p:nvPr/>
            </p:nvSpPr>
            <p:spPr>
              <a:xfrm>
                <a:off x="5385878" y="5600942"/>
                <a:ext cx="67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D108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52251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3EF3D6-4E75-9C4D-BF8B-9CDD9EA53EA3}"/>
              </a:ext>
            </a:extLst>
          </p:cNvPr>
          <p:cNvGrpSpPr/>
          <p:nvPr/>
        </p:nvGrpSpPr>
        <p:grpSpPr>
          <a:xfrm>
            <a:off x="896389" y="2055320"/>
            <a:ext cx="10399221" cy="2747360"/>
            <a:chOff x="954579" y="4652900"/>
            <a:chExt cx="10399221" cy="27473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E53947-C8DF-4541-A501-953252097FC8}"/>
                </a:ext>
              </a:extLst>
            </p:cNvPr>
            <p:cNvGrpSpPr/>
            <p:nvPr/>
          </p:nvGrpSpPr>
          <p:grpSpPr>
            <a:xfrm>
              <a:off x="954579" y="4652900"/>
              <a:ext cx="5141421" cy="2747360"/>
              <a:chOff x="954579" y="4652900"/>
              <a:chExt cx="5141421" cy="2747360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5EB8BDF-2C3D-ED46-8A73-0664CCCAC9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579" y="5073762"/>
                <a:ext cx="5141421" cy="2326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String id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Jobjet_event.getString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("id");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 !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 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400" kern="1000" dirty="0" err="1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eventDao.isExisting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(id) )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3	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4	….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6	 </a:t>
                </a:r>
                <a:r>
                  <a:rPr lang="en-US" sz="1400" b="1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(event);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}	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B88FA9-4699-E640-9326-572622325AD3}"/>
                  </a:ext>
                </a:extLst>
              </p:cNvPr>
              <p:cNvSpPr txBox="1"/>
              <p:nvPr/>
            </p:nvSpPr>
            <p:spPr>
              <a:xfrm>
                <a:off x="954579" y="4652900"/>
                <a:ext cx="3832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77A793F-15C3-584D-B857-477E1C13B6C9}"/>
                </a:ext>
              </a:extLst>
            </p:cNvPr>
            <p:cNvGrpSpPr/>
            <p:nvPr/>
          </p:nvGrpSpPr>
          <p:grpSpPr>
            <a:xfrm>
              <a:off x="6532418" y="4652900"/>
              <a:ext cx="4821382" cy="2747360"/>
              <a:chOff x="6532418" y="4652900"/>
              <a:chExt cx="4821382" cy="2747360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ED850-786C-A943-A526-72DCD6F3B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5093389"/>
                <a:ext cx="4821381" cy="23068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 String id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Jobjet_event.getString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("id”);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 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400" kern="1000" dirty="0" err="1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eventDao.isExisting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(id) )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3+	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(event);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4+ } else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	….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6	 </a:t>
                </a:r>
                <a:r>
                  <a:rPr lang="en-US" sz="1400" b="1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(event);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 }	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6832FB-B2A3-C940-813F-EB5C6620D844}"/>
                  </a:ext>
                </a:extLst>
              </p:cNvPr>
              <p:cNvSpPr txBox="1"/>
              <p:nvPr/>
            </p:nvSpPr>
            <p:spPr>
              <a:xfrm>
                <a:off x="6532418" y="4652900"/>
                <a:ext cx="4012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F158637-180A-A244-89CD-64CB28AD7489}"/>
              </a:ext>
            </a:extLst>
          </p:cNvPr>
          <p:cNvSpPr txBox="1"/>
          <p:nvPr/>
        </p:nvSpPr>
        <p:spPr>
          <a:xfrm>
            <a:off x="893706" y="5210183"/>
            <a:ext cx="1039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“Adding a Condition Branch” Change Pattern in Project </a:t>
            </a:r>
            <a:r>
              <a:rPr lang="en-US" dirty="0" err="1"/>
              <a:t>ApplETS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1641E9-F759-624F-A00F-75B2C9FEF392}"/>
              </a:ext>
            </a:extLst>
          </p:cNvPr>
          <p:cNvSpPr/>
          <p:nvPr/>
        </p:nvSpPr>
        <p:spPr>
          <a:xfrm>
            <a:off x="838200" y="1690688"/>
            <a:ext cx="10236257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“I would definitely love a tool that checks my code </a:t>
            </a:r>
          </a:p>
          <a:p>
            <a:pPr algn="ctr"/>
            <a:r>
              <a:rPr lang="en-US" sz="3200" dirty="0"/>
              <a:t>and propose me advanced refactoring”</a:t>
            </a:r>
          </a:p>
        </p:txBody>
      </p:sp>
    </p:spTree>
    <p:extLst>
      <p:ext uri="{BB962C8B-B14F-4D97-AF65-F5344CB8AC3E}">
        <p14:creationId xmlns:p14="http://schemas.microsoft.com/office/powerpoint/2010/main" val="354475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5CDB-7096-D94A-BAA5-49F9D35E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Diversity of Change Patterns (RQ3)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034A3D-8B90-2E47-957C-BDF801126B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7CC4-8C7B-6D4B-9624-75DF4DA9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0B6B2B-7F57-CC48-BE45-D1F5770AB8BA}"/>
              </a:ext>
            </a:extLst>
          </p:cNvPr>
          <p:cNvSpPr/>
          <p:nvPr/>
        </p:nvSpPr>
        <p:spPr>
          <a:xfrm>
            <a:off x="838200" y="1690688"/>
            <a:ext cx="10236257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10% participants stated that the detected change patterns </a:t>
            </a:r>
          </a:p>
          <a:p>
            <a:pPr algn="ctr"/>
            <a:r>
              <a:rPr lang="en-US" sz="3200" dirty="0"/>
              <a:t>have already been automated by IDEs</a:t>
            </a:r>
          </a:p>
        </p:txBody>
      </p:sp>
    </p:spTree>
    <p:extLst>
      <p:ext uri="{BB962C8B-B14F-4D97-AF65-F5344CB8AC3E}">
        <p14:creationId xmlns:p14="http://schemas.microsoft.com/office/powerpoint/2010/main" val="40371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Study (RQ2)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F0412-53C6-7D4D-B1F7-A046125C2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with the approach (BASE) using the syntax-based representation of changes</a:t>
            </a:r>
          </a:p>
          <a:p>
            <a:r>
              <a:rPr lang="en-US" dirty="0"/>
              <a:t>Run BASE on the same survey corpus</a:t>
            </a:r>
          </a:p>
          <a:p>
            <a:r>
              <a:rPr lang="en-US" dirty="0"/>
              <a:t>Randomly select pairs of changes</a:t>
            </a:r>
          </a:p>
          <a:p>
            <a:r>
              <a:rPr lang="en-US" dirty="0"/>
              <a:t>Human judgement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C81F8-1FD6-8D42-97F6-55E7E81E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83" y="2428875"/>
            <a:ext cx="3603717" cy="1655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32D9A-AD03-1B4A-A115-4B4BDD305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58" y="3837781"/>
            <a:ext cx="3298825" cy="247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757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0BACD0-B8E7-0F47-BA4C-49861BF49C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3240088"/>
          <a:ext cx="10515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361959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777803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317315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905185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44221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cap="small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CPatMiner</a:t>
                      </a:r>
                      <a:endParaRPr lang="en-US" b="1" cap="small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BASE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Draw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Undecided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53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651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512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493A91-F46F-784E-8FCC-273B0B58CBD3}"/>
              </a:ext>
            </a:extLst>
          </p:cNvPr>
          <p:cNvSpPr/>
          <p:nvPr/>
        </p:nvSpPr>
        <p:spPr>
          <a:xfrm>
            <a:off x="3014663" y="2853373"/>
            <a:ext cx="1957387" cy="188595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35AE17-10B5-E744-BF33-EDD126FF6F54}"/>
              </a:ext>
            </a:extLst>
          </p:cNvPr>
          <p:cNvSpPr/>
          <p:nvPr/>
        </p:nvSpPr>
        <p:spPr>
          <a:xfrm>
            <a:off x="5117306" y="2853373"/>
            <a:ext cx="1957387" cy="188595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8D3414-50DD-0F4D-9FE5-4D30715538F5}"/>
              </a:ext>
            </a:extLst>
          </p:cNvPr>
          <p:cNvSpPr/>
          <p:nvPr/>
        </p:nvSpPr>
        <p:spPr>
          <a:xfrm>
            <a:off x="838200" y="1690688"/>
            <a:ext cx="10515600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cap="small" dirty="0"/>
              <a:t>CPatMiner</a:t>
            </a:r>
            <a:r>
              <a:rPr lang="en-US" sz="3200" dirty="0"/>
              <a:t> detects 2.1x more </a:t>
            </a:r>
          </a:p>
          <a:p>
            <a:pPr algn="ctr"/>
            <a:r>
              <a:rPr lang="en-US" sz="3200" dirty="0"/>
              <a:t>meaningful patterns than BASE</a:t>
            </a:r>
          </a:p>
        </p:txBody>
      </p:sp>
    </p:spTree>
    <p:extLst>
      <p:ext uri="{BB962C8B-B14F-4D97-AF65-F5344CB8AC3E}">
        <p14:creationId xmlns:p14="http://schemas.microsoft.com/office/powerpoint/2010/main" val="84918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0BACD0-B8E7-0F47-BA4C-49861BF49C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361959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777803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317315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905185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44221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CPatMiner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Undecided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53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031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512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5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Change Pattern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5AF3-AF0D-8247-B2AE-DA18D8F55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865"/>
            <a:ext cx="10515600" cy="4351338"/>
          </a:xfrm>
        </p:spPr>
        <p:txBody>
          <a:bodyPr/>
          <a:lstStyle/>
          <a:p>
            <a:r>
              <a:rPr lang="en-US" dirty="0"/>
              <a:t>Source code is repetitive </a:t>
            </a:r>
          </a:p>
          <a:p>
            <a:r>
              <a:rPr lang="en-US" dirty="0"/>
              <a:t>Code changes are repetitive</a:t>
            </a:r>
          </a:p>
          <a:p>
            <a:r>
              <a:rPr lang="en-US" dirty="0"/>
              <a:t>Applications of change pattern: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Change/fix recommendation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Code auto-completion</a:t>
            </a:r>
          </a:p>
          <a:p>
            <a:pPr lvl="1"/>
            <a:r>
              <a:rPr lang="en-US" dirty="0"/>
              <a:t>Programming patterns and code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D0DC43-E5A1-F04A-9051-6BED48078AD1}"/>
              </a:ext>
            </a:extLst>
          </p:cNvPr>
          <p:cNvGrpSpPr/>
          <p:nvPr/>
        </p:nvGrpSpPr>
        <p:grpSpPr>
          <a:xfrm>
            <a:off x="7906043" y="2318824"/>
            <a:ext cx="2743200" cy="2886911"/>
            <a:chOff x="7906043" y="2318824"/>
            <a:chExt cx="2743200" cy="28869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3E2EDC-AD8A-9845-96E8-3B8681CD4337}"/>
                </a:ext>
              </a:extLst>
            </p:cNvPr>
            <p:cNvGrpSpPr/>
            <p:nvPr/>
          </p:nvGrpSpPr>
          <p:grpSpPr>
            <a:xfrm>
              <a:off x="7906043" y="2318824"/>
              <a:ext cx="2743200" cy="2743200"/>
              <a:chOff x="1219200" y="2438400"/>
              <a:chExt cx="2743200" cy="2743200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C02F54B-CADB-F044-AAB4-9AC7A79A03F2}"/>
                  </a:ext>
                </a:extLst>
              </p:cNvPr>
              <p:cNvSpPr/>
              <p:nvPr/>
            </p:nvSpPr>
            <p:spPr>
              <a:xfrm>
                <a:off x="1752600" y="2438400"/>
                <a:ext cx="1828800" cy="304800"/>
              </a:xfrm>
              <a:prstGeom prst="roundRect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Scanner.&lt;init&gt;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FA98F1F-0720-1E43-A1F5-846E764BD969}"/>
                  </a:ext>
                </a:extLst>
              </p:cNvPr>
              <p:cNvSpPr/>
              <p:nvPr/>
            </p:nvSpPr>
            <p:spPr>
              <a:xfrm>
                <a:off x="1752600" y="3048000"/>
                <a:ext cx="1828800" cy="304800"/>
              </a:xfrm>
              <a:prstGeom prst="roundRect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Scanner.hasNext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0C83566B-A281-504B-9611-573BD64D5C1E}"/>
                  </a:ext>
                </a:extLst>
              </p:cNvPr>
              <p:cNvSpPr/>
              <p:nvPr/>
            </p:nvSpPr>
            <p:spPr>
              <a:xfrm>
                <a:off x="1752600" y="4419600"/>
                <a:ext cx="1828800" cy="304800"/>
              </a:xfrm>
              <a:prstGeom prst="roundRect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Scanner.next</a:t>
                </a:r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Right Bracket 13">
                <a:extLst>
                  <a:ext uri="{FF2B5EF4-FFF2-40B4-BE49-F238E27FC236}">
                    <a16:creationId xmlns:a16="http://schemas.microsoft.com/office/drawing/2014/main" id="{4AE5F0E6-F2D0-ED43-9990-2056F2A6433A}"/>
                  </a:ext>
                </a:extLst>
              </p:cNvPr>
              <p:cNvSpPr/>
              <p:nvPr/>
            </p:nvSpPr>
            <p:spPr>
              <a:xfrm>
                <a:off x="3581400" y="3352800"/>
                <a:ext cx="228600" cy="1295400"/>
              </a:xfrm>
              <a:prstGeom prst="rightBracket">
                <a:avLst>
                  <a:gd name="adj" fmla="val 350000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8790594-D6DA-084D-9F77-E890900A4EA0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>
                <a:off x="2667000" y="4724400"/>
                <a:ext cx="0" cy="3048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62B3B1F-1E65-834B-A8F4-530427FF98BE}"/>
                  </a:ext>
                </a:extLst>
              </p:cNvPr>
              <p:cNvCxnSpPr>
                <a:cxnSpLocks/>
                <a:stCxn id="7" idx="2"/>
                <a:endCxn id="8" idx="0"/>
              </p:cNvCxnSpPr>
              <p:nvPr/>
            </p:nvCxnSpPr>
            <p:spPr>
              <a:xfrm>
                <a:off x="2667000" y="2743200"/>
                <a:ext cx="0" cy="3048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ight Bracket 16">
                <a:extLst>
                  <a:ext uri="{FF2B5EF4-FFF2-40B4-BE49-F238E27FC236}">
                    <a16:creationId xmlns:a16="http://schemas.microsoft.com/office/drawing/2014/main" id="{0E943628-5581-BB4D-94B8-D40B8E2101B6}"/>
                  </a:ext>
                </a:extLst>
              </p:cNvPr>
              <p:cNvSpPr/>
              <p:nvPr/>
            </p:nvSpPr>
            <p:spPr>
              <a:xfrm>
                <a:off x="3581400" y="2590800"/>
                <a:ext cx="381000" cy="2057400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ight Bracket 17">
                <a:extLst>
                  <a:ext uri="{FF2B5EF4-FFF2-40B4-BE49-F238E27FC236}">
                    <a16:creationId xmlns:a16="http://schemas.microsoft.com/office/drawing/2014/main" id="{F73CC99B-AA90-DE46-830C-CDBA74D72628}"/>
                  </a:ext>
                </a:extLst>
              </p:cNvPr>
              <p:cNvSpPr/>
              <p:nvPr/>
            </p:nvSpPr>
            <p:spPr>
              <a:xfrm flipH="1">
                <a:off x="1371600" y="3352800"/>
                <a:ext cx="381000" cy="1828800"/>
              </a:xfrm>
              <a:prstGeom prst="rightBracket">
                <a:avLst>
                  <a:gd name="adj" fmla="val 583334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A195657D-595E-3B45-B5F5-C18D750339A1}"/>
                  </a:ext>
                </a:extLst>
              </p:cNvPr>
              <p:cNvSpPr/>
              <p:nvPr/>
            </p:nvSpPr>
            <p:spPr>
              <a:xfrm flipH="1">
                <a:off x="1219200" y="2590800"/>
                <a:ext cx="533400" cy="2590800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ight Bracket 19">
                <a:extLst>
                  <a:ext uri="{FF2B5EF4-FFF2-40B4-BE49-F238E27FC236}">
                    <a16:creationId xmlns:a16="http://schemas.microsoft.com/office/drawing/2014/main" id="{91886315-6CDC-064D-96B9-1C5925239500}"/>
                  </a:ext>
                </a:extLst>
              </p:cNvPr>
              <p:cNvSpPr/>
              <p:nvPr/>
            </p:nvSpPr>
            <p:spPr>
              <a:xfrm flipH="1">
                <a:off x="1524000" y="3352800"/>
                <a:ext cx="228600" cy="1219200"/>
              </a:xfrm>
              <a:prstGeom prst="rightBracket">
                <a:avLst>
                  <a:gd name="adj" fmla="val 350000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1070700-119D-124F-A0FC-911D1E773641}"/>
                </a:ext>
              </a:extLst>
            </p:cNvPr>
            <p:cNvSpPr/>
            <p:nvPr/>
          </p:nvSpPr>
          <p:spPr>
            <a:xfrm>
              <a:off x="8466906" y="4900935"/>
              <a:ext cx="1828800" cy="304800"/>
            </a:xfrm>
            <a:prstGeom prst="round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600" dirty="0" err="1">
                  <a:solidFill>
                    <a:srgbClr val="FFFFFF"/>
                  </a:solidFill>
                </a:rPr>
                <a:t>Scanner.close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1966000D-B184-0A47-8D81-F7C579CBFFF8}"/>
                </a:ext>
              </a:extLst>
            </p:cNvPr>
            <p:cNvSpPr/>
            <p:nvPr/>
          </p:nvSpPr>
          <p:spPr>
            <a:xfrm>
              <a:off x="8501910" y="3484407"/>
              <a:ext cx="1703863" cy="568501"/>
            </a:xfrm>
            <a:prstGeom prst="diamond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b="1" dirty="0">
                  <a:solidFill>
                    <a:srgbClr val="FFFFFF"/>
                  </a:solidFill>
                </a:rPr>
                <a:t>while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29362DD-9B1B-1745-8303-499439E09919}"/>
                </a:ext>
              </a:extLst>
            </p:cNvPr>
            <p:cNvCxnSpPr>
              <a:cxnSpLocks/>
              <a:stCxn id="8" idx="2"/>
              <a:endCxn id="27" idx="0"/>
            </p:cNvCxnSpPr>
            <p:nvPr/>
          </p:nvCxnSpPr>
          <p:spPr>
            <a:xfrm flipH="1">
              <a:off x="9353842" y="3233224"/>
              <a:ext cx="1" cy="25118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3BFA89C-ABE4-6643-999C-1E96158994A2}"/>
                </a:ext>
              </a:extLst>
            </p:cNvPr>
            <p:cNvCxnSpPr>
              <a:cxnSpLocks/>
              <a:stCxn id="27" idx="2"/>
              <a:endCxn id="9" idx="0"/>
            </p:cNvCxnSpPr>
            <p:nvPr/>
          </p:nvCxnSpPr>
          <p:spPr>
            <a:xfrm>
              <a:off x="9353842" y="4052908"/>
              <a:ext cx="1" cy="24711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24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4232-33EF-BB46-8CF2-FF21C782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E83B2-6D8F-5843-96CF-AA3B4C89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65749D-B5B3-5E49-A4E4-A17694F8E0DD}"/>
              </a:ext>
            </a:extLst>
          </p:cNvPr>
          <p:cNvGrpSpPr/>
          <p:nvPr/>
        </p:nvGrpSpPr>
        <p:grpSpPr>
          <a:xfrm>
            <a:off x="756414" y="2055320"/>
            <a:ext cx="10679172" cy="2747360"/>
            <a:chOff x="883139" y="4652900"/>
            <a:chExt cx="10679172" cy="27473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0ADD18-BABC-3E43-8AC5-C5901FC87FE9}"/>
                </a:ext>
              </a:extLst>
            </p:cNvPr>
            <p:cNvGrpSpPr/>
            <p:nvPr/>
          </p:nvGrpSpPr>
          <p:grpSpPr>
            <a:xfrm>
              <a:off x="883139" y="4652900"/>
              <a:ext cx="5332961" cy="2747360"/>
              <a:chOff x="883139" y="4652900"/>
              <a:chExt cx="5332961" cy="2747360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66B9530-0118-554E-A7A1-B090522C6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139" y="5073762"/>
                <a:ext cx="5332961" cy="2326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boolean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isIdentifierIfAlreadyExisting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(...) throws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SQLException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{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endParaRPr lang="en-US" sz="1400" kern="10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3	…	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   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ResultSet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statement.executeQuery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();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8	…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12 –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statement.close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 ; 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_________________________________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EA485F-3699-064E-997F-541854EE8A1F}"/>
                  </a:ext>
                </a:extLst>
              </p:cNvPr>
              <p:cNvSpPr txBox="1"/>
              <p:nvPr/>
            </p:nvSpPr>
            <p:spPr>
              <a:xfrm>
                <a:off x="954579" y="4652900"/>
                <a:ext cx="3832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D56294C-FA93-454F-B905-BDAA9010997F}"/>
                </a:ext>
              </a:extLst>
            </p:cNvPr>
            <p:cNvGrpSpPr/>
            <p:nvPr/>
          </p:nvGrpSpPr>
          <p:grpSpPr>
            <a:xfrm>
              <a:off x="6229351" y="4652900"/>
              <a:ext cx="5332960" cy="2737546"/>
              <a:chOff x="6229351" y="4652900"/>
              <a:chExt cx="5332960" cy="2737546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0AF681D-8EA4-5D40-BDA5-EC2F48F97E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9351" y="5083575"/>
                <a:ext cx="5332960" cy="23068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boolean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isIdentifierIfAlreadyExisting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(...) throws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SQLException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{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3+   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try 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___________________________________________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	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ResultSet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statement.executeQuery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</a:t>
                </a:r>
                <a:endParaRPr lang="en-US" sz="1400" kern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400" kern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12+   } finally {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closeQuietly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(statement); }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__________________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D3442D-6BF3-644C-AD05-7047E5398B69}"/>
                  </a:ext>
                </a:extLst>
              </p:cNvPr>
              <p:cNvSpPr txBox="1"/>
              <p:nvPr/>
            </p:nvSpPr>
            <p:spPr>
              <a:xfrm>
                <a:off x="6532418" y="4652900"/>
                <a:ext cx="4012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C01770-5F8D-B948-9A1E-B5C8EA048622}"/>
              </a:ext>
            </a:extLst>
          </p:cNvPr>
          <p:cNvSpPr txBox="1"/>
          <p:nvPr/>
        </p:nvSpPr>
        <p:spPr>
          <a:xfrm>
            <a:off x="824949" y="5121217"/>
            <a:ext cx="1031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“Closing resources” Change Pattern in Project </a:t>
            </a:r>
            <a:r>
              <a:rPr lang="en-US" dirty="0" err="1"/>
              <a:t>anHALytics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23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and Temporal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27ACC3-6269-8146-B6D8-DB3EA7AB9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D2B23D1C-35FB-3143-8349-8B106FE4D79C}"/>
              </a:ext>
            </a:extLst>
          </p:cNvPr>
          <p:cNvGraphicFramePr>
            <a:graphicFrameLocks/>
          </p:cNvGraphicFramePr>
          <p:nvPr/>
        </p:nvGraphicFramePr>
        <p:xfrm>
          <a:off x="2348023" y="1961674"/>
          <a:ext cx="749595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5791">
                  <a:extLst>
                    <a:ext uri="{9D8B030D-6E8A-4147-A177-3AD203B41FA5}">
                      <a16:colId xmlns:a16="http://schemas.microsoft.com/office/drawing/2014/main" val="4092096475"/>
                    </a:ext>
                  </a:extLst>
                </a:gridCol>
                <a:gridCol w="2720163">
                  <a:extLst>
                    <a:ext uri="{9D8B030D-6E8A-4147-A177-3AD203B41FA5}">
                      <a16:colId xmlns:a16="http://schemas.microsoft.com/office/drawing/2014/main" val="1068959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Depth Corpus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47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25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source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1M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SLOCs at last snapshots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97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Developers with analyzed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6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 code change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2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0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SLOCs of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methods (graphs)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9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AST nodes of changed methods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0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graph nodes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241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753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of Patterns (RQ4)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A8197-291D-EE41-BB9D-E66BB646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8913" y="1690688"/>
            <a:ext cx="7087156" cy="38355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56E404-5750-7444-834B-485CE5109431}"/>
              </a:ext>
            </a:extLst>
          </p:cNvPr>
          <p:cNvSpPr/>
          <p:nvPr/>
        </p:nvSpPr>
        <p:spPr>
          <a:xfrm>
            <a:off x="3500457" y="3776885"/>
            <a:ext cx="568558" cy="174141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9D2A52-0A98-3642-9AC4-89B14D2AEA0B}"/>
              </a:ext>
            </a:extLst>
          </p:cNvPr>
          <p:cNvSpPr/>
          <p:nvPr/>
        </p:nvSpPr>
        <p:spPr>
          <a:xfrm>
            <a:off x="4603537" y="3508560"/>
            <a:ext cx="568558" cy="2009736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AAE5AA-3D5B-E54F-8614-328D5328D845}"/>
              </a:ext>
            </a:extLst>
          </p:cNvPr>
          <p:cNvSpPr/>
          <p:nvPr/>
        </p:nvSpPr>
        <p:spPr>
          <a:xfrm>
            <a:off x="8480196" y="1906733"/>
            <a:ext cx="568558" cy="3611561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87496-00FD-6E4E-86B4-AE910B73B37E}"/>
              </a:ext>
            </a:extLst>
          </p:cNvPr>
          <p:cNvSpPr txBox="1"/>
          <p:nvPr/>
        </p:nvSpPr>
        <p:spPr>
          <a:xfrm>
            <a:off x="5456017" y="5900056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developers</a:t>
            </a:r>
          </a:p>
        </p:txBody>
      </p:sp>
    </p:spTree>
    <p:extLst>
      <p:ext uri="{BB962C8B-B14F-4D97-AF65-F5344CB8AC3E}">
        <p14:creationId xmlns:p14="http://schemas.microsoft.com/office/powerpoint/2010/main" val="24968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of Patterns (RQ4)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A8197-291D-EE41-BB9D-E66BB646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9594" y="2526918"/>
            <a:ext cx="4896406" cy="26499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AADBE-9F35-DC47-B4B9-2DF392D62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394" y="2523613"/>
            <a:ext cx="4896406" cy="2631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4DBD49-7D69-6045-A485-5AB7898D7E4C}"/>
              </a:ext>
            </a:extLst>
          </p:cNvPr>
          <p:cNvSpPr txBox="1"/>
          <p:nvPr/>
        </p:nvSpPr>
        <p:spPr>
          <a:xfrm>
            <a:off x="2831323" y="5457143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developers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CAF43-602B-0142-B4A4-66A48FEE9EDC}"/>
              </a:ext>
            </a:extLst>
          </p:cNvPr>
          <p:cNvSpPr txBox="1"/>
          <p:nvPr/>
        </p:nvSpPr>
        <p:spPr>
          <a:xfrm>
            <a:off x="8184662" y="5457143"/>
            <a:ext cx="144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projects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922D58-0DC9-B94B-868C-88403061A141}"/>
              </a:ext>
            </a:extLst>
          </p:cNvPr>
          <p:cNvSpPr/>
          <p:nvPr/>
        </p:nvSpPr>
        <p:spPr>
          <a:xfrm>
            <a:off x="838200" y="1690688"/>
            <a:ext cx="10515600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Fine-grained change patterns are pervasive </a:t>
            </a:r>
          </a:p>
          <a:p>
            <a:pPr algn="ctr"/>
            <a:r>
              <a:rPr lang="en-US" sz="3200" dirty="0"/>
              <a:t>among developers and teams</a:t>
            </a:r>
          </a:p>
        </p:txBody>
      </p:sp>
    </p:spTree>
    <p:extLst>
      <p:ext uri="{BB962C8B-B14F-4D97-AF65-F5344CB8AC3E}">
        <p14:creationId xmlns:p14="http://schemas.microsoft.com/office/powerpoint/2010/main" val="28413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BF80-6ADF-FC4F-909F-88C98D7B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Temporal Distribution of Patterns (RQ5)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E0ED0-3F50-6649-9171-34D1DB6D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159B8-E855-D94F-ADFB-45EC566A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825625"/>
            <a:ext cx="9334500" cy="33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334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7D59-29E0-774B-801F-F4AAA48E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002E2-EDAB-C84D-9446-1DD4C28D2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2F77-1A96-254A-A420-4241054F7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229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Change Pattern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5AF3-AF0D-8247-B2AE-DA18D8F55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code is repetitive</a:t>
            </a:r>
          </a:p>
          <a:p>
            <a:r>
              <a:rPr lang="en-US" dirty="0"/>
              <a:t>Code changes are repetitive</a:t>
            </a:r>
          </a:p>
          <a:p>
            <a:r>
              <a:rPr lang="en-US" dirty="0"/>
              <a:t>Applications of change pattern: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Change/fix recommendation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Code auto-completion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Programming patterns and code examples</a:t>
            </a:r>
          </a:p>
          <a:p>
            <a:pPr lvl="1"/>
            <a:r>
              <a:rPr lang="en-US" dirty="0"/>
              <a:t>Language migration</a:t>
            </a:r>
          </a:p>
          <a:p>
            <a:pPr lvl="1"/>
            <a:r>
              <a:rPr lang="en-US" dirty="0"/>
              <a:t>Refactoring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176DFE-4874-C94F-B557-C765EDA63229}"/>
              </a:ext>
            </a:extLst>
          </p:cNvPr>
          <p:cNvGrpSpPr/>
          <p:nvPr/>
        </p:nvGrpSpPr>
        <p:grpSpPr>
          <a:xfrm>
            <a:off x="7665720" y="2875259"/>
            <a:ext cx="3046786" cy="2664530"/>
            <a:chOff x="4876800" y="2650122"/>
            <a:chExt cx="3046786" cy="2664530"/>
          </a:xfrm>
        </p:grpSpPr>
        <p:sp>
          <p:nvSpPr>
            <p:cNvPr id="7" name="Flowchart: Document 2">
              <a:extLst>
                <a:ext uri="{FF2B5EF4-FFF2-40B4-BE49-F238E27FC236}">
                  <a16:creationId xmlns:a16="http://schemas.microsoft.com/office/drawing/2014/main" id="{2D021099-EECF-E140-A7A3-AE952ED542AD}"/>
                </a:ext>
              </a:extLst>
            </p:cNvPr>
            <p:cNvSpPr/>
            <p:nvPr/>
          </p:nvSpPr>
          <p:spPr>
            <a:xfrm>
              <a:off x="4876800" y="2650122"/>
              <a:ext cx="914400" cy="855078"/>
            </a:xfrm>
            <a:prstGeom prst="flowChart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</p:txBody>
        </p:sp>
        <p:sp>
          <p:nvSpPr>
            <p:cNvPr id="8" name="Flowchart: Document 24">
              <a:extLst>
                <a:ext uri="{FF2B5EF4-FFF2-40B4-BE49-F238E27FC236}">
                  <a16:creationId xmlns:a16="http://schemas.microsoft.com/office/drawing/2014/main" id="{2058EBEC-9F0F-B449-83C8-63809A8ABC9C}"/>
                </a:ext>
              </a:extLst>
            </p:cNvPr>
            <p:cNvSpPr/>
            <p:nvPr/>
          </p:nvSpPr>
          <p:spPr>
            <a:xfrm>
              <a:off x="4876800" y="3554848"/>
              <a:ext cx="914400" cy="855078"/>
            </a:xfrm>
            <a:prstGeom prst="flowChart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</p:txBody>
        </p:sp>
        <p:sp>
          <p:nvSpPr>
            <p:cNvPr id="9" name="Flowchart: Document 25">
              <a:extLst>
                <a:ext uri="{FF2B5EF4-FFF2-40B4-BE49-F238E27FC236}">
                  <a16:creationId xmlns:a16="http://schemas.microsoft.com/office/drawing/2014/main" id="{DCA396BB-69AF-AE43-A0D9-54185CD63ECC}"/>
                </a:ext>
              </a:extLst>
            </p:cNvPr>
            <p:cNvSpPr/>
            <p:nvPr/>
          </p:nvSpPr>
          <p:spPr>
            <a:xfrm>
              <a:off x="4876800" y="4459574"/>
              <a:ext cx="914400" cy="855078"/>
            </a:xfrm>
            <a:prstGeom prst="flowChart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D82ED6-5C8B-6C46-A641-0DF400205CB4}"/>
                </a:ext>
              </a:extLst>
            </p:cNvPr>
            <p:cNvSpPr/>
            <p:nvPr/>
          </p:nvSpPr>
          <p:spPr>
            <a:xfrm>
              <a:off x="4876800" y="3677954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ED5A255-C1B9-D143-B4CF-EC5D42816BF0}"/>
                </a:ext>
              </a:extLst>
            </p:cNvPr>
            <p:cNvSpPr/>
            <p:nvPr/>
          </p:nvSpPr>
          <p:spPr>
            <a:xfrm>
              <a:off x="4876800" y="2779997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C59B18-13BE-9940-91AD-1CBC6FCE7DAA}"/>
                </a:ext>
              </a:extLst>
            </p:cNvPr>
            <p:cNvSpPr/>
            <p:nvPr/>
          </p:nvSpPr>
          <p:spPr>
            <a:xfrm>
              <a:off x="4876800" y="4582329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B53380-33D8-504B-9C57-5097186D773A}"/>
                </a:ext>
              </a:extLst>
            </p:cNvPr>
            <p:cNvSpPr/>
            <p:nvPr/>
          </p:nvSpPr>
          <p:spPr>
            <a:xfrm>
              <a:off x="7162800" y="3679544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>
                  <a:solidFill>
                    <a:schemeClr val="dk1"/>
                  </a:solidFill>
                </a:rPr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>
                  <a:solidFill>
                    <a:schemeClr val="dk1"/>
                  </a:solidFill>
                </a:rPr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>
                  <a:solidFill>
                    <a:schemeClr val="dk1"/>
                  </a:solidFill>
                </a:rPr>
                <a:t>--------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9FF9E3-B56D-1341-BDB1-7BF1C3612179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5562600" y="2998420"/>
              <a:ext cx="1600200" cy="899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67FEB9-672F-A343-B23B-308B2A0FF477}"/>
                </a:ext>
              </a:extLst>
            </p:cNvPr>
            <p:cNvCxnSpPr>
              <a:stCxn id="10" idx="3"/>
              <a:endCxn id="13" idx="1"/>
            </p:cNvCxnSpPr>
            <p:nvPr/>
          </p:nvCxnSpPr>
          <p:spPr>
            <a:xfrm>
              <a:off x="5562600" y="3896377"/>
              <a:ext cx="1600200" cy="15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C9386A4-C055-8A46-BBD4-E162D54A21DC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 flipV="1">
              <a:off x="5562600" y="3897967"/>
              <a:ext cx="1600200" cy="902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D17DA7-3C66-CE4C-991D-44908B4A6EAD}"/>
                </a:ext>
              </a:extLst>
            </p:cNvPr>
            <p:cNvSpPr txBox="1"/>
            <p:nvPr/>
          </p:nvSpPr>
          <p:spPr>
            <a:xfrm>
              <a:off x="7162800" y="3352800"/>
              <a:ext cx="7607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method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1B7CC0-4B3A-CF48-9EF9-61366225137C}"/>
                </a:ext>
              </a:extLst>
            </p:cNvPr>
            <p:cNvSpPr txBox="1"/>
            <p:nvPr/>
          </p:nvSpPr>
          <p:spPr>
            <a:xfrm>
              <a:off x="6130302" y="3048000"/>
              <a:ext cx="693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extract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124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5AB5-C10A-0544-B1E9-50EBB027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Example of Repeated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9EF79-4C7B-FD4D-B61F-87ED1211E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2779"/>
          </a:xfrm>
        </p:spPr>
        <p:txBody>
          <a:bodyPr/>
          <a:lstStyle/>
          <a:p>
            <a:r>
              <a:rPr lang="en-US" dirty="0"/>
              <a:t>Adapting a new language feature JDK1.4 → JDK1.5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3F185-C346-0345-8F19-45111CFDE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74D233-1816-E244-AAB8-80B9DA99B30D}"/>
              </a:ext>
            </a:extLst>
          </p:cNvPr>
          <p:cNvGrpSpPr/>
          <p:nvPr/>
        </p:nvGrpSpPr>
        <p:grpSpPr>
          <a:xfrm>
            <a:off x="838191" y="2468404"/>
            <a:ext cx="10515609" cy="1360283"/>
            <a:chOff x="838191" y="2468404"/>
            <a:chExt cx="10515609" cy="13602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1B5AB37-2863-5B4D-867E-E93012945908}"/>
                </a:ext>
              </a:extLst>
            </p:cNvPr>
            <p:cNvGrpSpPr/>
            <p:nvPr/>
          </p:nvGrpSpPr>
          <p:grpSpPr>
            <a:xfrm>
              <a:off x="838191" y="2468404"/>
              <a:ext cx="5694228" cy="1360283"/>
              <a:chOff x="838191" y="2468404"/>
              <a:chExt cx="5694228" cy="1360283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7E9B6AE-646C-0042-B4F5-5B4463F4B2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1" y="2869932"/>
                <a:ext cx="5694227" cy="958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1– </a:t>
                </a:r>
                <a:r>
                  <a:rPr lang="en-US" sz="1400" b="1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(Iterator&lt;Element&gt; it =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o.getElements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().iterator();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it.hasNext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();)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2–  	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myElms.add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it.next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</a:t>
                </a:r>
                <a:endParaRPr lang="en-US" sz="1400" kern="1000" dirty="0"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5153E1-4517-8749-8824-D063DFF99BFB}"/>
                  </a:ext>
                </a:extLst>
              </p:cNvPr>
              <p:cNvSpPr txBox="1"/>
              <p:nvPr/>
            </p:nvSpPr>
            <p:spPr>
              <a:xfrm>
                <a:off x="838191" y="2468404"/>
                <a:ext cx="5694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20C77D4-F65D-2842-A9DF-90FD20F7A33B}"/>
                </a:ext>
              </a:extLst>
            </p:cNvPr>
            <p:cNvGrpSpPr/>
            <p:nvPr/>
          </p:nvGrpSpPr>
          <p:grpSpPr>
            <a:xfrm>
              <a:off x="6532419" y="2500600"/>
              <a:ext cx="4821381" cy="1297899"/>
              <a:chOff x="6532419" y="2500600"/>
              <a:chExt cx="4821381" cy="1297899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F230AFC-C033-4D46-B26F-B743A77518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2869932"/>
                <a:ext cx="4821381" cy="928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1+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(Element elm :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o.getElements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())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2+  	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myElms.add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(elm);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2263A4-BDA0-1949-B8D3-83FCDBE8E793}"/>
                  </a:ext>
                </a:extLst>
              </p:cNvPr>
              <p:cNvSpPr txBox="1"/>
              <p:nvPr/>
            </p:nvSpPr>
            <p:spPr>
              <a:xfrm>
                <a:off x="6532419" y="2500600"/>
                <a:ext cx="4705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E370C7-6646-6A4B-85A4-27325F3F5F8A}"/>
              </a:ext>
            </a:extLst>
          </p:cNvPr>
          <p:cNvSpPr txBox="1">
            <a:spLocks/>
          </p:cNvSpPr>
          <p:nvPr/>
        </p:nvSpPr>
        <p:spPr>
          <a:xfrm>
            <a:off x="954578" y="4144663"/>
            <a:ext cx="10515600" cy="627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Code refactoring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790B49-ADBD-0549-A1BC-376DF8283882}"/>
              </a:ext>
            </a:extLst>
          </p:cNvPr>
          <p:cNvGrpSpPr/>
          <p:nvPr/>
        </p:nvGrpSpPr>
        <p:grpSpPr>
          <a:xfrm>
            <a:off x="954578" y="4652900"/>
            <a:ext cx="10399222" cy="1490286"/>
            <a:chOff x="954578" y="4652900"/>
            <a:chExt cx="10399222" cy="14902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D333CC-AFA5-0341-B23A-85AC1BDA2851}"/>
                </a:ext>
              </a:extLst>
            </p:cNvPr>
            <p:cNvGrpSpPr/>
            <p:nvPr/>
          </p:nvGrpSpPr>
          <p:grpSpPr>
            <a:xfrm>
              <a:off x="954578" y="4675932"/>
              <a:ext cx="5577840" cy="1447627"/>
              <a:chOff x="954578" y="4675932"/>
              <a:chExt cx="5577840" cy="1447627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4AB662D-7714-C448-916A-0BB8316858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579" y="5073762"/>
                <a:ext cx="5577839" cy="10497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1– List &lt;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HighlightInfo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&gt; list = </a:t>
                </a:r>
                <a:r>
                  <a:rPr lang="en-US" sz="1400" b="1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new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ArrayList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&lt;&gt;();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2– </a:t>
                </a:r>
                <a:r>
                  <a:rPr lang="en-US" sz="1400" b="1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HighlightInfo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info : highlights1 )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3–	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list.add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(info);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__________________________________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A662B7-7F03-DA43-A7B4-D5874E9DB56A}"/>
                  </a:ext>
                </a:extLst>
              </p:cNvPr>
              <p:cNvSpPr txBox="1"/>
              <p:nvPr/>
            </p:nvSpPr>
            <p:spPr>
              <a:xfrm>
                <a:off x="954578" y="4675932"/>
                <a:ext cx="5577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D3B30B-0F55-AF44-AADD-64376D1D08A6}"/>
                </a:ext>
              </a:extLst>
            </p:cNvPr>
            <p:cNvGrpSpPr/>
            <p:nvPr/>
          </p:nvGrpSpPr>
          <p:grpSpPr>
            <a:xfrm>
              <a:off x="6532417" y="4652900"/>
              <a:ext cx="4821383" cy="1490286"/>
              <a:chOff x="6532417" y="4652900"/>
              <a:chExt cx="4821383" cy="1490286"/>
            </a:xfrm>
          </p:grpSpPr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549B0FF-D382-9343-9962-98402EC70A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5093389"/>
                <a:ext cx="4821381" cy="10497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1+ List &lt;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HighlightInfo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&gt; result =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new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ArrayList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&lt;&gt;();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2+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result.addAll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(highlights1);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78B2E-D838-0B48-B692-052574EBEE25}"/>
                  </a:ext>
                </a:extLst>
              </p:cNvPr>
              <p:cNvSpPr txBox="1"/>
              <p:nvPr/>
            </p:nvSpPr>
            <p:spPr>
              <a:xfrm>
                <a:off x="6532417" y="4652900"/>
                <a:ext cx="4821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882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/>
              <a:t>Syntactically un-changed program elements could carry the semantic context of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8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EA256D-22A8-ED45-8987-856200A31123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1FF3110-DFB1-0241-8C3A-6CC6490643B8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File 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s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(f);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6DD0D-203F-A343-8996-421C0D736FE9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302D9103-03F2-5744-A820-05092D2E9234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 File of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(of);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CD7A54-5631-1A40-9820-6B943426E812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E71D69A-782F-D647-979D-139C915DDAD4}"/>
              </a:ext>
            </a:extLst>
          </p:cNvPr>
          <p:cNvSpPr/>
          <p:nvPr/>
        </p:nvSpPr>
        <p:spPr>
          <a:xfrm>
            <a:off x="6240904" y="4696979"/>
            <a:ext cx="4996517" cy="654510"/>
          </a:xfrm>
          <a:prstGeom prst="rect">
            <a:avLst/>
          </a:prstGeom>
          <a:noFill/>
          <a:ln w="28575" cap="flat">
            <a:solidFill>
              <a:srgbClr val="00B0F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3DC693-7C0F-9E42-9BAE-F08B726CA536}"/>
              </a:ext>
            </a:extLst>
          </p:cNvPr>
          <p:cNvSpPr/>
          <p:nvPr/>
        </p:nvSpPr>
        <p:spPr>
          <a:xfrm>
            <a:off x="6700604" y="4565565"/>
            <a:ext cx="1049311" cy="525467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465A01-EFB2-3A40-B675-A06115522788}"/>
              </a:ext>
            </a:extLst>
          </p:cNvPr>
          <p:cNvSpPr/>
          <p:nvPr/>
        </p:nvSpPr>
        <p:spPr>
          <a:xfrm>
            <a:off x="8214506" y="5902040"/>
            <a:ext cx="1049311" cy="525467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86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Syntactically un-changed program elements could carry the semantic context of change</a:t>
            </a:r>
          </a:p>
          <a:p>
            <a:r>
              <a:rPr lang="en-US" dirty="0"/>
              <a:t>Elements of a semantic change could be non-contiguous in source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File 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s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(f);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08CB3B-F3B8-554E-8241-BD3C7F0E29B4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 File of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(of);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689D7A-662C-E646-B5C5-D54734D6816D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E601EAD-2689-FD48-96C3-316453F39EA0}"/>
              </a:ext>
            </a:extLst>
          </p:cNvPr>
          <p:cNvSpPr/>
          <p:nvPr/>
        </p:nvSpPr>
        <p:spPr>
          <a:xfrm>
            <a:off x="6249892" y="5336498"/>
            <a:ext cx="4987529" cy="65472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38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50000"/>
            </a:srgbClr>
          </a:outerShdw>
        </a:effectLst>
        <a:extLst>
          <a:ext uri="{C572A759-6A51-4108-AA02-DFA0A04FC94B}">
            <ma14:wrappingTextBoxFlag xmlns:r="http://schemas.openxmlformats.org/officeDocument/2006/relationships" xmlns:p="http://schemas.openxmlformats.org/presentationml/2006/main" xmlns:ma14="http://schemas.microsoft.com/office/mac/drawingml/2011/main" xmlns="" val="1"/>
          </a:ext>
        </a:extLst>
      </a:spPr>
      <a:bodyPr wrap="square" lIns="50800" tIns="50800" rIns="50800" bIns="50800" numCol="1" anchor="ctr">
        <a:noAutofit/>
      </a:bodyPr>
      <a:lstStyle>
        <a:defPPr algn="ctr">
          <a:defRPr sz="2400" dirty="0">
            <a:solidFill>
              <a:srgbClr val="FFFFFF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7952</TotalTime>
  <Words>2544</Words>
  <Application>Microsoft Macintosh PowerPoint</Application>
  <PresentationFormat>Widescreen</PresentationFormat>
  <Paragraphs>953</Paragraphs>
  <Slides>55</Slides>
  <Notes>25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Tahoma</vt:lpstr>
      <vt:lpstr>Wingdings</vt:lpstr>
      <vt:lpstr>Office Theme</vt:lpstr>
      <vt:lpstr>Graph-based Mining of In-the-Wild, Fine-grained, Semantic Code Change Patterns</vt:lpstr>
      <vt:lpstr>Repetitiveness of Software</vt:lpstr>
      <vt:lpstr>Repetitiveness of Software</vt:lpstr>
      <vt:lpstr>Change Pattern and Applications</vt:lpstr>
      <vt:lpstr>Change Pattern and Applications</vt:lpstr>
      <vt:lpstr>Change Pattern and Applications</vt:lpstr>
      <vt:lpstr>Example of Repeated Code Changes</vt:lpstr>
      <vt:lpstr>Challenges of Semantic Change Pattern Detection</vt:lpstr>
      <vt:lpstr>Challenges of Semantic Change Pattern Detection</vt:lpstr>
      <vt:lpstr>Challenges of Semantic Change Pattern Detection</vt:lpstr>
      <vt:lpstr>Challenges of Semantic Change Pattern Detection</vt:lpstr>
      <vt:lpstr>Challenges of Semantic Change Pattern Detection</vt:lpstr>
      <vt:lpstr>Challenges of Semantic Change Pattern Detection</vt:lpstr>
      <vt:lpstr>Syntactically un-changed program elements could carry the semantic context of change</vt:lpstr>
      <vt:lpstr>Elements of a semantic change could be non-contiguous in source code</vt:lpstr>
      <vt:lpstr>Different semantic changes could have the same syntactic change representation</vt:lpstr>
      <vt:lpstr>CPatMiner</vt:lpstr>
      <vt:lpstr>Fine-grained Code Representation</vt:lpstr>
      <vt:lpstr>Fine-grained Code Representation</vt:lpstr>
      <vt:lpstr>Fine-grained Code Representation</vt:lpstr>
      <vt:lpstr>Fine-grained Code Representation</vt:lpstr>
      <vt:lpstr>Fine-grained Code Representation</vt:lpstr>
      <vt:lpstr>Fine-grained Code Representation</vt:lpstr>
      <vt:lpstr>Fine-grained Change Representation</vt:lpstr>
      <vt:lpstr>Fine-grained Change Representation</vt:lpstr>
      <vt:lpstr>Fine-grained Change Graph Pattern Mining</vt:lpstr>
      <vt:lpstr>Mining Approach Components</vt:lpstr>
      <vt:lpstr>Solutions</vt:lpstr>
      <vt:lpstr>Comparing Graphs</vt:lpstr>
      <vt:lpstr>Comparing Graphs</vt:lpstr>
      <vt:lpstr>Comparing Graphs</vt:lpstr>
      <vt:lpstr>Comparing Graphs</vt:lpstr>
      <vt:lpstr>Comparing Graphs</vt:lpstr>
      <vt:lpstr>Generating Frequent Subgraphs</vt:lpstr>
      <vt:lpstr>Generating Frequent Subgraphs</vt:lpstr>
      <vt:lpstr>Starting with pattern of size 1 </vt:lpstr>
      <vt:lpstr>Extending occurrences of size 1 to candidates of size 2</vt:lpstr>
      <vt:lpstr>Extending occurrences of size 2 to candidates of size 3</vt:lpstr>
      <vt:lpstr>Generating Frequent Subgraphs</vt:lpstr>
      <vt:lpstr>Empirical Evaluation</vt:lpstr>
      <vt:lpstr>Data Collection</vt:lpstr>
      <vt:lpstr>Meaningful Patterns (RQ1)</vt:lpstr>
      <vt:lpstr>Survey Results</vt:lpstr>
      <vt:lpstr>Examples for Q4</vt:lpstr>
      <vt:lpstr>Examples</vt:lpstr>
      <vt:lpstr>Diversity of Change Patterns (RQ3)</vt:lpstr>
      <vt:lpstr>Comparative Study (RQ2)</vt:lpstr>
      <vt:lpstr>Comparative Results</vt:lpstr>
      <vt:lpstr>Comparative Results</vt:lpstr>
      <vt:lpstr>Example</vt:lpstr>
      <vt:lpstr>Commonality and Temporal Distribution</vt:lpstr>
      <vt:lpstr>Commonality of Patterns (RQ4)</vt:lpstr>
      <vt:lpstr>Commonality of Patterns (RQ4)</vt:lpstr>
      <vt:lpstr>Temporal Distribution of Patterns (RQ5)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Nguyen</dc:creator>
  <cp:lastModifiedBy>Nguyen, Son Van</cp:lastModifiedBy>
  <cp:revision>1403</cp:revision>
  <dcterms:created xsi:type="dcterms:W3CDTF">2014-09-08T02:26:31Z</dcterms:created>
  <dcterms:modified xsi:type="dcterms:W3CDTF">2019-05-20T02:57:19Z</dcterms:modified>
</cp:coreProperties>
</file>